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4"/>
  </p:notesMasterIdLst>
  <p:sldIdLst>
    <p:sldId id="256" r:id="rId2"/>
    <p:sldId id="266" r:id="rId3"/>
    <p:sldId id="257" r:id="rId4"/>
    <p:sldId id="259" r:id="rId5"/>
    <p:sldId id="260" r:id="rId6"/>
    <p:sldId id="261" r:id="rId7"/>
    <p:sldId id="262" r:id="rId8"/>
    <p:sldId id="265" r:id="rId9"/>
    <p:sldId id="267" r:id="rId10"/>
    <p:sldId id="268" r:id="rId11"/>
    <p:sldId id="264" r:id="rId12"/>
    <p:sldId id="25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107" d="100"/>
          <a:sy n="107" d="100"/>
        </p:scale>
        <p:origin x="1740" y="108"/>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D:\ISRM\ISRM%20TEHNICKI%20KOMITETI\ISRM%20TK%206%20LIFTOVI\3rd%20Regional%20Symposium%20Lifts-Escalators_02.26-09.2023\Statistika%20na%20usvoeni%20MKS_TK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mk-MK"/>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Total</a:t>
            </a:r>
            <a:r>
              <a:rPr lang="en-US" baseline="0" dirty="0"/>
              <a:t> number of adopted standards 327</a:t>
            </a:r>
            <a:endParaRPr lang="en-US" dirty="0"/>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mk-MK"/>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balanced" dir="t">
                <a:rot lat="0" lon="0" rev="0"/>
              </a:lightRig>
            </a:scene3d>
            <a:sp3d/>
          </c:spPr>
          <c:invertIfNegative val="0"/>
          <c:dLbls>
            <c:dLbl>
              <c:idx val="0"/>
              <c:layout>
                <c:manualLayout>
                  <c:x val="3.4136136276315628E-2"/>
                  <c:y val="-3.0310625313218695E-2"/>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2">
                          <a:lumMod val="60000"/>
                          <a:lumOff val="40000"/>
                        </a:schemeClr>
                      </a:solidFill>
                      <a:latin typeface="+mn-lt"/>
                      <a:ea typeface="+mn-ea"/>
                      <a:cs typeface="+mn-cs"/>
                    </a:defRPr>
                  </a:pPr>
                  <a:endParaRPr lang="mk-MK"/>
                </a:p>
              </c:txPr>
              <c:showLegendKey val="0"/>
              <c:showVal val="1"/>
              <c:showCatName val="0"/>
              <c:showSerName val="0"/>
              <c:showPercent val="0"/>
              <c:showBubbleSize val="0"/>
              <c:extLst>
                <c:ext xmlns:c15="http://schemas.microsoft.com/office/drawing/2012/chart" uri="{CE6537A1-D6FC-4f65-9D91-7224C49458BB}">
                  <c15:layout>
                    <c:manualLayout>
                      <c:w val="0.12632597086789513"/>
                      <c:h val="9.8676628423296109E-2"/>
                    </c:manualLayout>
                  </c15:layout>
                </c:ext>
                <c:ext xmlns:c16="http://schemas.microsoft.com/office/drawing/2014/chart" uri="{C3380CC4-5D6E-409C-BE32-E72D297353CC}">
                  <c16:uniqueId val="{00000000-38F0-4679-B4E5-081FEB8A26C6}"/>
                </c:ext>
              </c:extLst>
            </c:dLbl>
            <c:dLbl>
              <c:idx val="1"/>
              <c:layout>
                <c:manualLayout>
                  <c:x val="1.3495804866879606E-2"/>
                  <c:y val="-1.4760836631511062E-2"/>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2">
                          <a:lumMod val="60000"/>
                          <a:lumOff val="40000"/>
                        </a:schemeClr>
                      </a:solidFill>
                      <a:latin typeface="+mn-lt"/>
                      <a:ea typeface="+mn-ea"/>
                      <a:cs typeface="+mn-cs"/>
                    </a:defRPr>
                  </a:pPr>
                  <a:endParaRPr lang="mk-MK"/>
                </a:p>
              </c:txPr>
              <c:showLegendKey val="0"/>
              <c:showVal val="1"/>
              <c:showCatName val="0"/>
              <c:showSerName val="0"/>
              <c:showPercent val="0"/>
              <c:showBubbleSize val="0"/>
              <c:extLst>
                <c:ext xmlns:c15="http://schemas.microsoft.com/office/drawing/2012/chart" uri="{CE6537A1-D6FC-4f65-9D91-7224C49458BB}">
                  <c15:layout>
                    <c:manualLayout>
                      <c:w val="7.4691278521854865E-2"/>
                      <c:h val="0.1112576872681932"/>
                    </c:manualLayout>
                  </c15:layout>
                </c:ext>
                <c:ext xmlns:c16="http://schemas.microsoft.com/office/drawing/2014/chart" uri="{C3380CC4-5D6E-409C-BE32-E72D297353CC}">
                  <c16:uniqueId val="{00000001-38F0-4679-B4E5-081FEB8A26C6}"/>
                </c:ext>
              </c:extLst>
            </c:dLbl>
            <c:dLbl>
              <c:idx val="2"/>
              <c:layout>
                <c:manualLayout>
                  <c:x val="1.9850623278310112E-2"/>
                  <c:y val="-3.7742901824867663E-2"/>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2">
                          <a:lumMod val="60000"/>
                          <a:lumOff val="40000"/>
                        </a:schemeClr>
                      </a:solidFill>
                      <a:latin typeface="+mn-lt"/>
                      <a:ea typeface="+mn-ea"/>
                      <a:cs typeface="+mn-cs"/>
                    </a:defRPr>
                  </a:pPr>
                  <a:endParaRPr lang="mk-MK"/>
                </a:p>
              </c:txPr>
              <c:showLegendKey val="0"/>
              <c:showVal val="1"/>
              <c:showCatName val="0"/>
              <c:showSerName val="0"/>
              <c:showPercent val="0"/>
              <c:showBubbleSize val="0"/>
              <c:extLst>
                <c:ext xmlns:c15="http://schemas.microsoft.com/office/drawing/2012/chart" uri="{CE6537A1-D6FC-4f65-9D91-7224C49458BB}">
                  <c15:layout>
                    <c:manualLayout>
                      <c:w val="4.5285888572251472E-2"/>
                      <c:h val="0.10287037575155593"/>
                    </c:manualLayout>
                  </c15:layout>
                </c:ext>
                <c:ext xmlns:c16="http://schemas.microsoft.com/office/drawing/2014/chart" uri="{C3380CC4-5D6E-409C-BE32-E72D297353CC}">
                  <c16:uniqueId val="{00000002-38F0-4679-B4E5-081FEB8A26C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lumMod val="60000"/>
                        <a:lumOff val="40000"/>
                      </a:schemeClr>
                    </a:solidFill>
                    <a:latin typeface="+mn-lt"/>
                    <a:ea typeface="+mn-ea"/>
                    <a:cs typeface="+mn-cs"/>
                  </a:defRPr>
                </a:pPr>
                <a:endParaRPr lang="mk-MK"/>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Sheet1!$B$2:$D$2</c:f>
              <c:strCache>
                <c:ptCount val="3"/>
                <c:pt idx="0">
                  <c:v>МКС</c:v>
                </c:pt>
                <c:pt idx="1">
                  <c:v>МКТС</c:v>
                </c:pt>
                <c:pt idx="2">
                  <c:v>МКТИ</c:v>
                </c:pt>
              </c:strCache>
            </c:strRef>
          </c:cat>
          <c:val>
            <c:numRef>
              <c:f>Sheet1!$B$6:$D$6</c:f>
              <c:numCache>
                <c:formatCode>General</c:formatCode>
                <c:ptCount val="3"/>
                <c:pt idx="0">
                  <c:v>311</c:v>
                </c:pt>
                <c:pt idx="1">
                  <c:v>11</c:v>
                </c:pt>
                <c:pt idx="2">
                  <c:v>5</c:v>
                </c:pt>
              </c:numCache>
            </c:numRef>
          </c:val>
          <c:extLst>
            <c:ext xmlns:c16="http://schemas.microsoft.com/office/drawing/2014/chart" uri="{C3380CC4-5D6E-409C-BE32-E72D297353CC}">
              <c16:uniqueId val="{00000003-38F0-4679-B4E5-081FEB8A26C6}"/>
            </c:ext>
          </c:extLst>
        </c:ser>
        <c:dLbls>
          <c:showLegendKey val="0"/>
          <c:showVal val="1"/>
          <c:showCatName val="0"/>
          <c:showSerName val="0"/>
          <c:showPercent val="0"/>
          <c:showBubbleSize val="0"/>
        </c:dLbls>
        <c:gapWidth val="150"/>
        <c:shape val="box"/>
        <c:axId val="356016000"/>
        <c:axId val="356019600"/>
        <c:axId val="0"/>
      </c:bar3DChart>
      <c:catAx>
        <c:axId val="3560160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lt1">
                    <a:lumMod val="85000"/>
                  </a:schemeClr>
                </a:solidFill>
                <a:latin typeface="+mn-lt"/>
                <a:ea typeface="+mn-ea"/>
                <a:cs typeface="+mn-cs"/>
              </a:defRPr>
            </a:pPr>
            <a:endParaRPr lang="mk-MK"/>
          </a:p>
        </c:txPr>
        <c:crossAx val="356019600"/>
        <c:crosses val="autoZero"/>
        <c:auto val="1"/>
        <c:lblAlgn val="ctr"/>
        <c:lblOffset val="100"/>
        <c:noMultiLvlLbl val="0"/>
      </c:catAx>
      <c:valAx>
        <c:axId val="356019600"/>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mk-MK"/>
          </a:p>
        </c:txPr>
        <c:crossAx val="3560160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mk-MK"/>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mk-M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600" dirty="0">
                <a:solidFill>
                  <a:srgbClr val="FFFF00"/>
                </a:solidFill>
              </a:rPr>
              <a:t>Percentage</a:t>
            </a:r>
            <a:r>
              <a:rPr lang="en-US" sz="1600" baseline="0" dirty="0">
                <a:solidFill>
                  <a:srgbClr val="FFFF00"/>
                </a:solidFill>
              </a:rPr>
              <a:t> of </a:t>
            </a:r>
            <a:r>
              <a:rPr lang="en-US" sz="1600" baseline="0" dirty="0" err="1">
                <a:solidFill>
                  <a:srgbClr val="FFFF00"/>
                </a:solidFill>
              </a:rPr>
              <a:t>differEnt</a:t>
            </a:r>
            <a:r>
              <a:rPr lang="en-US" sz="1600" baseline="0" dirty="0">
                <a:solidFill>
                  <a:srgbClr val="FFFF00"/>
                </a:solidFill>
              </a:rPr>
              <a:t> type of stakeholder category</a:t>
            </a:r>
            <a:endParaRPr lang="en-US" sz="1600" dirty="0">
              <a:solidFill>
                <a:srgbClr val="FFFF00"/>
              </a:solidFill>
            </a:endParaRP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mk-MK"/>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D2AF-400A-8913-F0E8E29390AA}"/>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D2AF-400A-8913-F0E8E29390AA}"/>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D2AF-400A-8913-F0E8E29390AA}"/>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D2AF-400A-8913-F0E8E29390AA}"/>
              </c:ext>
            </c:extLst>
          </c:dPt>
          <c:dLbls>
            <c:dLbl>
              <c:idx val="0"/>
              <c:layout>
                <c:manualLayout>
                  <c:x val="-2.3211425011442813E-2"/>
                  <c:y val="-0.23462828967022323"/>
                </c:manualLayout>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spc="0" baseline="0">
                      <a:solidFill>
                        <a:schemeClr val="accent1"/>
                      </a:solidFill>
                      <a:latin typeface="+mn-lt"/>
                      <a:ea typeface="+mn-ea"/>
                      <a:cs typeface="+mn-cs"/>
                    </a:defRPr>
                  </a:pPr>
                  <a:endParaRPr lang="mk-MK"/>
                </a:p>
              </c:txPr>
              <c:dLblPos val="bestFit"/>
              <c:showLegendKey val="0"/>
              <c:showVal val="0"/>
              <c:showCatName val="1"/>
              <c:showSerName val="0"/>
              <c:showPercent val="1"/>
              <c:showBubbleSize val="0"/>
              <c:extLst>
                <c:ext xmlns:c15="http://schemas.microsoft.com/office/drawing/2012/chart" uri="{CE6537A1-D6FC-4f65-9D91-7224C49458BB}">
                  <c15:layout>
                    <c:manualLayout>
                      <c:w val="0.14820999466002135"/>
                      <c:h val="0.18176217415139689"/>
                    </c:manualLayout>
                  </c15:layout>
                </c:ext>
                <c:ext xmlns:c16="http://schemas.microsoft.com/office/drawing/2014/chart" uri="{C3380CC4-5D6E-409C-BE32-E72D297353CC}">
                  <c16:uniqueId val="{00000001-D2AF-400A-8913-F0E8E29390AA}"/>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solidFill>
                      <a:latin typeface="+mn-lt"/>
                      <a:ea typeface="+mn-ea"/>
                      <a:cs typeface="+mn-cs"/>
                    </a:defRPr>
                  </a:pPr>
                  <a:endParaRPr lang="mk-MK"/>
                </a:p>
              </c:txPr>
              <c:dLblPos val="outEnd"/>
              <c:showLegendKey val="0"/>
              <c:showVal val="0"/>
              <c:showCatName val="1"/>
              <c:showSerName val="0"/>
              <c:showPercent val="1"/>
              <c:showBubbleSize val="0"/>
              <c:extLst>
                <c:ext xmlns:c16="http://schemas.microsoft.com/office/drawing/2014/chart" uri="{C3380CC4-5D6E-409C-BE32-E72D297353CC}">
                  <c16:uniqueId val="{00000003-D2AF-400A-8913-F0E8E29390AA}"/>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solidFill>
                      <a:latin typeface="+mn-lt"/>
                      <a:ea typeface="+mn-ea"/>
                      <a:cs typeface="+mn-cs"/>
                    </a:defRPr>
                  </a:pPr>
                  <a:endParaRPr lang="mk-MK"/>
                </a:p>
              </c:txPr>
              <c:dLblPos val="outEnd"/>
              <c:showLegendKey val="0"/>
              <c:showVal val="0"/>
              <c:showCatName val="1"/>
              <c:showSerName val="0"/>
              <c:showPercent val="1"/>
              <c:showBubbleSize val="0"/>
              <c:extLst>
                <c:ext xmlns:c16="http://schemas.microsoft.com/office/drawing/2014/chart" uri="{C3380CC4-5D6E-409C-BE32-E72D297353CC}">
                  <c16:uniqueId val="{00000005-D2AF-400A-8913-F0E8E29390AA}"/>
                </c:ext>
              </c:extLst>
            </c:dLbl>
            <c:dLbl>
              <c:idx val="3"/>
              <c:layout>
                <c:manualLayout>
                  <c:x val="3.3770566502913157E-2"/>
                  <c:y val="-7.5963528508359385E-2"/>
                </c:manualLayout>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spc="0" baseline="0">
                      <a:solidFill>
                        <a:schemeClr val="accent4"/>
                      </a:solidFill>
                      <a:latin typeface="+mn-lt"/>
                      <a:ea typeface="+mn-ea"/>
                      <a:cs typeface="+mn-cs"/>
                    </a:defRPr>
                  </a:pPr>
                  <a:endParaRPr lang="mk-MK"/>
                </a:p>
              </c:txPr>
              <c:dLblPos val="bestFit"/>
              <c:showLegendKey val="0"/>
              <c:showVal val="0"/>
              <c:showCatName val="1"/>
              <c:showSerName val="0"/>
              <c:showPercent val="1"/>
              <c:showBubbleSize val="0"/>
              <c:extLst>
                <c:ext xmlns:c15="http://schemas.microsoft.com/office/drawing/2012/chart" uri="{CE6537A1-D6FC-4f65-9D91-7224C49458BB}">
                  <c15:layout>
                    <c:manualLayout>
                      <c:w val="0.24657982078439775"/>
                      <c:h val="0.14882215969144713"/>
                    </c:manualLayout>
                  </c15:layout>
                </c:ext>
                <c:ext xmlns:c16="http://schemas.microsoft.com/office/drawing/2014/chart" uri="{C3380CC4-5D6E-409C-BE32-E72D297353CC}">
                  <c16:uniqueId val="{00000007-D2AF-400A-8913-F0E8E29390A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mk-MK"/>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'Stakeholder catgory'!$B$3:$E$3</c:f>
              <c:strCache>
                <c:ptCount val="4"/>
                <c:pt idx="0">
                  <c:v>Industry and commerce</c:v>
                </c:pt>
                <c:pt idx="1">
                  <c:v>Government</c:v>
                </c:pt>
                <c:pt idx="2">
                  <c:v>Academic and research bodies</c:v>
                </c:pt>
                <c:pt idx="3">
                  <c:v>Standards application</c:v>
                </c:pt>
              </c:strCache>
            </c:strRef>
          </c:cat>
          <c:val>
            <c:numRef>
              <c:f>'Stakeholder catgory'!$B$16:$E$16</c:f>
              <c:numCache>
                <c:formatCode>General</c:formatCode>
                <c:ptCount val="4"/>
                <c:pt idx="0">
                  <c:v>6</c:v>
                </c:pt>
                <c:pt idx="1">
                  <c:v>1</c:v>
                </c:pt>
                <c:pt idx="2">
                  <c:v>1</c:v>
                </c:pt>
                <c:pt idx="3">
                  <c:v>4</c:v>
                </c:pt>
              </c:numCache>
            </c:numRef>
          </c:val>
          <c:extLst>
            <c:ext xmlns:c16="http://schemas.microsoft.com/office/drawing/2014/chart" uri="{C3380CC4-5D6E-409C-BE32-E72D297353CC}">
              <c16:uniqueId val="{00000008-D2AF-400A-8913-F0E8E29390AA}"/>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1"/>
    </a:solidFill>
    <a:ln w="9525" cap="flat" cmpd="sng" algn="ctr">
      <a:solidFill>
        <a:schemeClr val="tx1">
          <a:lumMod val="15000"/>
          <a:lumOff val="85000"/>
        </a:schemeClr>
      </a:solidFill>
      <a:round/>
    </a:ln>
    <a:effectLst/>
  </c:spPr>
  <c:txPr>
    <a:bodyPr/>
    <a:lstStyle/>
    <a:p>
      <a:pPr>
        <a:defRPr/>
      </a:pPr>
      <a:endParaRPr lang="mk-MK"/>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1E1496-D432-442B-8884-9E39B857A9A4}" type="datetimeFigureOut">
              <a:rPr lang="en-US" smtClean="0"/>
              <a:pPr/>
              <a:t>9/23/2023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D63F1C-50EF-48AD-ADD5-BBC9CF9830A0}" type="slidenum">
              <a:rPr lang="en-US" smtClean="0"/>
              <a:pPr/>
              <a:t>‹#›</a:t>
            </a:fld>
            <a:endParaRPr lang="en-US"/>
          </a:p>
        </p:txBody>
      </p:sp>
    </p:spTree>
    <p:extLst>
      <p:ext uri="{BB962C8B-B14F-4D97-AF65-F5344CB8AC3E}">
        <p14:creationId xmlns:p14="http://schemas.microsoft.com/office/powerpoint/2010/main" val="735156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D63F1C-50EF-48AD-ADD5-BBC9CF9830A0}" type="slidenum">
              <a:rPr lang="en-US" smtClean="0"/>
              <a:pPr/>
              <a:t>1</a:t>
            </a:fld>
            <a:endParaRPr lang="en-US"/>
          </a:p>
        </p:txBody>
      </p:sp>
    </p:spTree>
    <p:extLst>
      <p:ext uri="{BB962C8B-B14F-4D97-AF65-F5344CB8AC3E}">
        <p14:creationId xmlns:p14="http://schemas.microsoft.com/office/powerpoint/2010/main" val="440620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CA998D2F-9325-401E-A82A-6321103A5695}" type="datetime1">
              <a:rPr lang="en-US" smtClean="0"/>
              <a:pPr/>
              <a:t>9/23/2023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A8179FB-624A-48AF-9684-4FBC546A5B4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68BBC04-C083-4D85-B4E6-0D223C3E41E1}" type="datetime1">
              <a:rPr lang="en-US" smtClean="0"/>
              <a:pPr/>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314D4C4-1259-4F70-B93A-85F506F36329}" type="datetime1">
              <a:rPr lang="en-US" smtClean="0"/>
              <a:pPr/>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02054262-BF16-4534-8C77-986E73C8A311}" type="datetime1">
              <a:rPr lang="en-US" smtClean="0"/>
              <a:pPr/>
              <a:t>9/23/2023</a:t>
            </a:fld>
            <a:endParaRPr lang="en-US"/>
          </a:p>
        </p:txBody>
      </p:sp>
      <p:sp>
        <p:nvSpPr>
          <p:cNvPr id="9" name="Slide Number Placeholder 8"/>
          <p:cNvSpPr>
            <a:spLocks noGrp="1"/>
          </p:cNvSpPr>
          <p:nvPr>
            <p:ph type="sldNum" sz="quarter" idx="15"/>
          </p:nvPr>
        </p:nvSpPr>
        <p:spPr/>
        <p:txBody>
          <a:bodyPr rtlCol="0"/>
          <a:lstStyle/>
          <a:p>
            <a:fld id="{6A8179FB-624A-48AF-9684-4FBC546A5B4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3429D1-340F-4BF3-B7FD-27279C8E49C3}" type="datetime1">
              <a:rPr lang="en-US" smtClean="0"/>
              <a:pPr/>
              <a:t>9/23/2023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A8179FB-624A-48AF-9684-4FBC546A5B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13125DCF-1F95-4CCD-959E-B0A06C97FC9C}" type="datetime1">
              <a:rPr lang="en-US" smtClean="0"/>
              <a:pPr/>
              <a:t>9/23/2023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179FB-624A-48AF-9684-4FBC546A5B4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4F5E984C-2DE6-4F04-B68C-B84CE46697C5}" type="datetime1">
              <a:rPr lang="en-US" smtClean="0"/>
              <a:pPr/>
              <a:t>9/23/2023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179FB-624A-48AF-9684-4FBC546A5B4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988FBD3F-9844-47F1-8B73-6C8C809C46EC}" type="datetime1">
              <a:rPr lang="en-US" smtClean="0"/>
              <a:pPr/>
              <a:t>9/23/2023</a:t>
            </a:fld>
            <a:endParaRPr lang="en-US"/>
          </a:p>
        </p:txBody>
      </p:sp>
      <p:sp>
        <p:nvSpPr>
          <p:cNvPr id="7" name="Slide Number Placeholder 6"/>
          <p:cNvSpPr>
            <a:spLocks noGrp="1"/>
          </p:cNvSpPr>
          <p:nvPr>
            <p:ph type="sldNum" sz="quarter" idx="11"/>
          </p:nvPr>
        </p:nvSpPr>
        <p:spPr/>
        <p:txBody>
          <a:bodyPr rtlCol="0"/>
          <a:lstStyle/>
          <a:p>
            <a:fld id="{6A8179FB-624A-48AF-9684-4FBC546A5B4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7AB6A2-8D44-4483-9A6C-09033C6F1D1D}" type="datetime1">
              <a:rPr lang="en-US" smtClean="0"/>
              <a:pPr/>
              <a:t>9/23/2023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890A2670-64B4-49F4-AB23-CA950674F290}" type="datetime1">
              <a:rPr lang="en-US" smtClean="0"/>
              <a:pPr/>
              <a:t>9/23/2023</a:t>
            </a:fld>
            <a:endParaRPr lang="en-US"/>
          </a:p>
        </p:txBody>
      </p:sp>
      <p:sp>
        <p:nvSpPr>
          <p:cNvPr id="22" name="Slide Number Placeholder 21"/>
          <p:cNvSpPr>
            <a:spLocks noGrp="1"/>
          </p:cNvSpPr>
          <p:nvPr>
            <p:ph type="sldNum" sz="quarter" idx="15"/>
          </p:nvPr>
        </p:nvSpPr>
        <p:spPr/>
        <p:txBody>
          <a:bodyPr rtlCol="0"/>
          <a:lstStyle/>
          <a:p>
            <a:fld id="{6A8179FB-624A-48AF-9684-4FBC546A5B4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AAB12F4-F085-4EE0-BCBB-7BE2AC84F560}" type="datetime1">
              <a:rPr lang="en-US" smtClean="0"/>
              <a:pPr/>
              <a:t>9/23/2023</a:t>
            </a:fld>
            <a:endParaRPr lang="en-US"/>
          </a:p>
        </p:txBody>
      </p:sp>
      <p:sp>
        <p:nvSpPr>
          <p:cNvPr id="18" name="Slide Number Placeholder 17"/>
          <p:cNvSpPr>
            <a:spLocks noGrp="1"/>
          </p:cNvSpPr>
          <p:nvPr>
            <p:ph type="sldNum" sz="quarter" idx="11"/>
          </p:nvPr>
        </p:nvSpPr>
        <p:spPr/>
        <p:txBody>
          <a:bodyPr rtlCol="0"/>
          <a:lstStyle/>
          <a:p>
            <a:fld id="{6A8179FB-624A-48AF-9684-4FBC546A5B4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724D316-ECF8-4E0F-98EE-1C25DC19FB5F}" type="datetime1">
              <a:rPr lang="en-US" smtClean="0"/>
              <a:pPr/>
              <a:t>9/23/2023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A8179FB-624A-48AF-9684-4FBC546A5B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isrsm.gov.mk/en/" TargetMode="External"/><Relationship Id="rId3" Type="http://schemas.openxmlformats.org/officeDocument/2006/relationships/image" Target="../media/image9.jpeg"/><Relationship Id="rId7" Type="http://schemas.openxmlformats.org/officeDocument/2006/relationships/hyperlink" Target="mailto:pletvarski.goran@isrsm.gov.mk"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isrsm.gov.mk/en/committee/show/926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la.gif"/>
          <p:cNvPicPr>
            <a:picLocks noChangeAspect="1"/>
          </p:cNvPicPr>
          <p:nvPr/>
        </p:nvPicPr>
        <p:blipFill>
          <a:blip r:embed="rId3"/>
          <a:stretch>
            <a:fillRect/>
          </a:stretch>
        </p:blipFill>
        <p:spPr>
          <a:xfrm>
            <a:off x="1928794" y="5429264"/>
            <a:ext cx="2310242" cy="1281779"/>
          </a:xfrm>
          <a:prstGeom prst="rect">
            <a:avLst/>
          </a:prstGeom>
        </p:spPr>
      </p:pic>
      <p:sp>
        <p:nvSpPr>
          <p:cNvPr id="4" name="TextBox 3"/>
          <p:cNvSpPr txBox="1"/>
          <p:nvPr/>
        </p:nvSpPr>
        <p:spPr>
          <a:xfrm>
            <a:off x="1259632" y="1249598"/>
            <a:ext cx="7150309" cy="400110"/>
          </a:xfrm>
          <a:prstGeom prst="rect">
            <a:avLst/>
          </a:prstGeom>
          <a:noFill/>
        </p:spPr>
        <p:txBody>
          <a:bodyPr wrap="square" rtlCol="0">
            <a:spAutoFit/>
          </a:bodyPr>
          <a:lstStyle/>
          <a:p>
            <a:pPr algn="ctr"/>
            <a:r>
              <a:rPr lang="en-US" sz="2000" b="1" dirty="0">
                <a:solidFill>
                  <a:srgbClr val="0070C0"/>
                </a:solidFill>
              </a:rPr>
              <a:t>3rd Regional Symposium on Lifts &amp; Escalators</a:t>
            </a:r>
            <a:endParaRPr lang="en-US" sz="2000" b="1" dirty="0">
              <a:solidFill>
                <a:srgbClr val="0070C0"/>
              </a:solidFill>
              <a:latin typeface="Arial Rounded MT Bold" pitchFamily="34" charset="0"/>
            </a:endParaRPr>
          </a:p>
        </p:txBody>
      </p:sp>
      <p:pic>
        <p:nvPicPr>
          <p:cNvPr id="1028" name="Picture 4" descr="C:\Users\hp\Desktop\hudiz.png"/>
          <p:cNvPicPr>
            <a:picLocks noChangeAspect="1" noChangeArrowheads="1"/>
          </p:cNvPicPr>
          <p:nvPr/>
        </p:nvPicPr>
        <p:blipFill>
          <a:blip r:embed="rId4"/>
          <a:srcRect/>
          <a:stretch>
            <a:fillRect/>
          </a:stretch>
        </p:blipFill>
        <p:spPr bwMode="auto">
          <a:xfrm>
            <a:off x="6072198" y="6143644"/>
            <a:ext cx="1472995" cy="626806"/>
          </a:xfrm>
          <a:prstGeom prst="rect">
            <a:avLst/>
          </a:prstGeom>
          <a:noFill/>
        </p:spPr>
      </p:pic>
      <p:sp>
        <p:nvSpPr>
          <p:cNvPr id="12" name="TextBox 11"/>
          <p:cNvSpPr txBox="1"/>
          <p:nvPr/>
        </p:nvSpPr>
        <p:spPr>
          <a:xfrm>
            <a:off x="1325990" y="1679233"/>
            <a:ext cx="7082388" cy="861774"/>
          </a:xfrm>
          <a:prstGeom prst="rect">
            <a:avLst/>
          </a:prstGeom>
          <a:noFill/>
        </p:spPr>
        <p:txBody>
          <a:bodyPr wrap="none" rtlCol="0">
            <a:spAutoFit/>
          </a:bodyPr>
          <a:lstStyle/>
          <a:p>
            <a:pPr algn="ctr"/>
            <a:r>
              <a:rPr lang="en-US" sz="1600" b="1" dirty="0"/>
              <a:t>LIFTS AND ESCALATORS SUBJECT TO SEISMIC CONDITIONS</a:t>
            </a:r>
            <a:br>
              <a:rPr lang="en-US" sz="1600" b="1" dirty="0"/>
            </a:br>
            <a:r>
              <a:rPr lang="en-US" sz="1600" b="1" dirty="0"/>
              <a:t>SAFETY, ACCESSIBILITY AND ENERGY EFFICIENCY </a:t>
            </a:r>
          </a:p>
          <a:p>
            <a:pPr algn="ctr"/>
            <a:r>
              <a:rPr lang="en-US" sz="1600" b="1" dirty="0"/>
              <a:t>IN MODERNIZING EXISTING LIFTS</a:t>
            </a:r>
          </a:p>
        </p:txBody>
      </p:sp>
      <p:sp>
        <p:nvSpPr>
          <p:cNvPr id="2" name="Текстуална рамка 1"/>
          <p:cNvSpPr txBox="1"/>
          <p:nvPr/>
        </p:nvSpPr>
        <p:spPr>
          <a:xfrm>
            <a:off x="1438160" y="2811168"/>
            <a:ext cx="6858047" cy="1200329"/>
          </a:xfrm>
          <a:prstGeom prst="rect">
            <a:avLst/>
          </a:prstGeom>
          <a:noFill/>
        </p:spPr>
        <p:txBody>
          <a:bodyPr wrap="square" rtlCol="0">
            <a:spAutoFit/>
          </a:bodyPr>
          <a:lstStyle/>
          <a:p>
            <a:pPr algn="ctr"/>
            <a:r>
              <a:rPr lang="en-US" sz="2400" b="1" dirty="0">
                <a:solidFill>
                  <a:srgbClr val="0070C0"/>
                </a:solidFill>
                <a:effectLst>
                  <a:outerShdw blurRad="38100" dist="38100" dir="2700000" algn="tl">
                    <a:srgbClr val="000000">
                      <a:alpha val="43137"/>
                    </a:srgbClr>
                  </a:outerShdw>
                </a:effectLst>
              </a:rPr>
              <a:t>Technical Committee ISRSM TC 6 </a:t>
            </a:r>
          </a:p>
          <a:p>
            <a:pPr algn="ctr"/>
            <a:r>
              <a:rPr lang="en-US" sz="2400" b="1" dirty="0">
                <a:solidFill>
                  <a:srgbClr val="0070C0"/>
                </a:solidFill>
                <a:effectLst>
                  <a:outerShdw blurRad="38100" dist="38100" dir="2700000" algn="tl">
                    <a:srgbClr val="000000">
                      <a:alpha val="43137"/>
                    </a:srgbClr>
                  </a:outerShdw>
                </a:effectLst>
              </a:rPr>
              <a:t>Lifts, escalators and moving walks –Ongoing activities</a:t>
            </a:r>
            <a:endParaRPr lang="en-GB" sz="2400" b="1" dirty="0">
              <a:solidFill>
                <a:srgbClr val="0070C0"/>
              </a:solidFill>
              <a:effectLst>
                <a:outerShdw blurRad="38100" dist="38100" dir="2700000" algn="tl">
                  <a:srgbClr val="000000">
                    <a:alpha val="43137"/>
                  </a:srgbClr>
                </a:outerShdw>
              </a:effectLst>
            </a:endParaRPr>
          </a:p>
        </p:txBody>
      </p:sp>
      <p:sp>
        <p:nvSpPr>
          <p:cNvPr id="14" name="Rectangle 1"/>
          <p:cNvSpPr>
            <a:spLocks noChangeArrowheads="1"/>
          </p:cNvSpPr>
          <p:nvPr/>
        </p:nvSpPr>
        <p:spPr bwMode="auto">
          <a:xfrm>
            <a:off x="2234904" y="4303188"/>
            <a:ext cx="6164096" cy="73866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en-US" sz="1400" dirty="0">
                <a:solidFill>
                  <a:srgbClr val="0070C0"/>
                </a:solidFill>
                <a:effectLst>
                  <a:outerShdw blurRad="38100" dist="38100" dir="2700000" algn="tl">
                    <a:srgbClr val="000000">
                      <a:alpha val="43137"/>
                    </a:srgbClr>
                  </a:outerShdw>
                </a:effectLst>
              </a:rPr>
              <a:t>Mr. Goran Pletvarski</a:t>
            </a:r>
            <a:endParaRPr lang="ru-RU" altLang="en-US" sz="1400" dirty="0">
              <a:solidFill>
                <a:srgbClr val="0070C0"/>
              </a:solidFill>
              <a:effectLst>
                <a:outerShdw blurRad="38100" dist="38100" dir="2700000" algn="tl">
                  <a:srgbClr val="000000">
                    <a:alpha val="43137"/>
                  </a:srgbClr>
                </a:outerShdw>
              </a:effectLst>
            </a:endParaRPr>
          </a:p>
          <a:p>
            <a:pPr marL="0" marR="0" lvl="0" indent="0" defTabSz="914400" eaLnBrk="1" fontAlgn="auto" latinLnBrk="0" hangingPunct="1">
              <a:lnSpc>
                <a:spcPct val="100000"/>
              </a:lnSpc>
              <a:spcBef>
                <a:spcPts val="0"/>
              </a:spcBef>
              <a:spcAft>
                <a:spcPts val="0"/>
              </a:spcAft>
              <a:buClrTx/>
              <a:buSzTx/>
              <a:buFontTx/>
              <a:buNone/>
              <a:tabLst/>
              <a:defRPr/>
            </a:pPr>
            <a:r>
              <a:rPr lang="en-US" altLang="en-US" sz="1400" dirty="0">
                <a:solidFill>
                  <a:srgbClr val="0070C0"/>
                </a:solidFill>
                <a:effectLst>
                  <a:outerShdw blurRad="38100" dist="38100" dir="2700000" algn="tl">
                    <a:srgbClr val="000000">
                      <a:alpha val="43137"/>
                    </a:srgbClr>
                  </a:outerShdw>
                </a:effectLst>
              </a:rPr>
              <a:t>Head of unit for general standardization</a:t>
            </a:r>
            <a:endParaRPr lang="ru-RU" altLang="en-US" sz="1400" dirty="0">
              <a:solidFill>
                <a:srgbClr val="0070C0"/>
              </a:solidFill>
              <a:effectLst>
                <a:outerShdw blurRad="38100" dist="38100" dir="2700000" algn="tl">
                  <a:srgbClr val="000000">
                    <a:alpha val="43137"/>
                  </a:srgbClr>
                </a:outerShdw>
              </a:effectLst>
            </a:endParaRPr>
          </a:p>
          <a:p>
            <a:pPr marL="0" marR="0" lvl="0" indent="0" defTabSz="914400" eaLnBrk="1" fontAlgn="auto" latinLnBrk="0" hangingPunct="1">
              <a:lnSpc>
                <a:spcPct val="100000"/>
              </a:lnSpc>
              <a:spcBef>
                <a:spcPts val="0"/>
              </a:spcBef>
              <a:spcAft>
                <a:spcPts val="0"/>
              </a:spcAft>
              <a:buClrTx/>
              <a:buSzTx/>
              <a:buFontTx/>
              <a:buNone/>
              <a:tabLst/>
              <a:defRPr/>
            </a:pPr>
            <a:r>
              <a:rPr lang="en-US" altLang="en-US" sz="1400" dirty="0">
                <a:solidFill>
                  <a:srgbClr val="0070C0"/>
                </a:solidFill>
                <a:effectLst>
                  <a:outerShdw blurRad="38100" dist="38100" dir="2700000" algn="tl">
                    <a:srgbClr val="000000">
                      <a:alpha val="43137"/>
                    </a:srgbClr>
                  </a:outerShdw>
                </a:effectLst>
              </a:rPr>
              <a:t>Standardization Institute of the Republic of North Macedonia (ISRSM)</a:t>
            </a:r>
            <a:endParaRPr lang="ru-RU" altLang="en-US" sz="1400" dirty="0">
              <a:solidFill>
                <a:srgbClr val="0070C0"/>
              </a:solidFill>
              <a:effectLst>
                <a:outerShdw blurRad="38100" dist="38100" dir="2700000" algn="tl">
                  <a:srgbClr val="000000">
                    <a:alpha val="43137"/>
                  </a:srgbClr>
                </a:outerShdw>
              </a:effectLst>
            </a:endParaRPr>
          </a:p>
        </p:txBody>
      </p:sp>
      <p:pic>
        <p:nvPicPr>
          <p:cNvPr id="3" name="Picture 2">
            <a:extLst>
              <a:ext uri="{FF2B5EF4-FFF2-40B4-BE49-F238E27FC236}">
                <a16:creationId xmlns:a16="http://schemas.microsoft.com/office/drawing/2014/main" id="{20F02FBE-9505-80EB-B35D-C2FD1DD054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3648" y="315131"/>
            <a:ext cx="6555762" cy="833106"/>
          </a:xfrm>
          <a:prstGeom prst="rect">
            <a:avLst/>
          </a:prstGeom>
        </p:spPr>
      </p:pic>
      <p:sp>
        <p:nvSpPr>
          <p:cNvPr id="7" name="TextBox 6">
            <a:extLst>
              <a:ext uri="{FF2B5EF4-FFF2-40B4-BE49-F238E27FC236}">
                <a16:creationId xmlns:a16="http://schemas.microsoft.com/office/drawing/2014/main" id="{A22FA6DB-6290-8D2E-AF6A-727C9F30052C}"/>
              </a:ext>
            </a:extLst>
          </p:cNvPr>
          <p:cNvSpPr txBox="1"/>
          <p:nvPr/>
        </p:nvSpPr>
        <p:spPr>
          <a:xfrm>
            <a:off x="2190195" y="5136867"/>
            <a:ext cx="4572000" cy="338554"/>
          </a:xfrm>
          <a:prstGeom prst="rect">
            <a:avLst/>
          </a:prstGeom>
          <a:noFill/>
        </p:spPr>
        <p:txBody>
          <a:bodyPr wrap="square">
            <a:spAutoFit/>
          </a:bodyPr>
          <a:lstStyle/>
          <a:p>
            <a:r>
              <a:rPr lang="nb-NO" sz="1600" b="0" i="0" u="none" strike="noStrike" baseline="0" dirty="0">
                <a:solidFill>
                  <a:srgbClr val="7E7E7E"/>
                </a:solidFill>
                <a:latin typeface="Times New Roman" panose="02020603050405020304" pitchFamily="18" charset="0"/>
              </a:rPr>
              <a:t>25-26 September</a:t>
            </a:r>
            <a:r>
              <a:rPr lang="mk-MK" sz="1600" b="0" i="0" u="none" strike="noStrike" baseline="0" dirty="0">
                <a:solidFill>
                  <a:srgbClr val="7E7E7E"/>
                </a:solidFill>
                <a:latin typeface="Times New Roman" panose="02020603050405020304" pitchFamily="18" charset="0"/>
              </a:rPr>
              <a:t> 2023</a:t>
            </a:r>
            <a:r>
              <a:rPr lang="nb-NO" sz="1600" b="0" i="0" u="none" strike="noStrike" baseline="0" dirty="0">
                <a:solidFill>
                  <a:srgbClr val="7E7E7E"/>
                </a:solidFill>
                <a:latin typeface="Times New Roman" panose="02020603050405020304" pitchFamily="18" charset="0"/>
              </a:rPr>
              <a:t>, Skopje N. Macedonia </a:t>
            </a:r>
            <a:endParaRPr lang="en-US" sz="1600" dirty="0"/>
          </a:p>
        </p:txBody>
      </p:sp>
      <p:pic>
        <p:nvPicPr>
          <p:cNvPr id="5" name="Слика 4">
            <a:extLst>
              <a:ext uri="{FF2B5EF4-FFF2-40B4-BE49-F238E27FC236}">
                <a16:creationId xmlns:a16="http://schemas.microsoft.com/office/drawing/2014/main" id="{A57059C4-6863-A0D8-2813-4DE43DD4240D}"/>
              </a:ext>
            </a:extLst>
          </p:cNvPr>
          <p:cNvPicPr>
            <a:picLocks noChangeAspect="1"/>
          </p:cNvPicPr>
          <p:nvPr/>
        </p:nvPicPr>
        <p:blipFill>
          <a:blip r:embed="rId6"/>
          <a:stretch>
            <a:fillRect/>
          </a:stretch>
        </p:blipFill>
        <p:spPr>
          <a:xfrm>
            <a:off x="4355976" y="6070153"/>
            <a:ext cx="1475360" cy="5791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D1DDC88-B13A-A821-D560-76E9F06964F9}"/>
              </a:ext>
            </a:extLst>
          </p:cNvPr>
          <p:cNvSpPr>
            <a:spLocks noGrp="1"/>
          </p:cNvSpPr>
          <p:nvPr>
            <p:ph type="ftr" sz="quarter" idx="11"/>
          </p:nvPr>
        </p:nvSpPr>
        <p:spPr/>
        <p:txBody>
          <a:bodyPr/>
          <a:lstStyle/>
          <a:p>
            <a:endParaRPr lang="en-US"/>
          </a:p>
        </p:txBody>
      </p:sp>
      <p:sp>
        <p:nvSpPr>
          <p:cNvPr id="4" name="TextBox 3">
            <a:extLst>
              <a:ext uri="{FF2B5EF4-FFF2-40B4-BE49-F238E27FC236}">
                <a16:creationId xmlns:a16="http://schemas.microsoft.com/office/drawing/2014/main" id="{FB6704BB-BF18-9E96-D02D-1B09401D61E3}"/>
              </a:ext>
            </a:extLst>
          </p:cNvPr>
          <p:cNvSpPr txBox="1"/>
          <p:nvPr/>
        </p:nvSpPr>
        <p:spPr>
          <a:xfrm>
            <a:off x="4086100" y="908720"/>
            <a:ext cx="4158308" cy="4708981"/>
          </a:xfrm>
          <a:prstGeom prst="rect">
            <a:avLst/>
          </a:prstGeom>
          <a:noFill/>
        </p:spPr>
        <p:txBody>
          <a:bodyPr wrap="square">
            <a:spAutoFit/>
          </a:bodyPr>
          <a:lstStyle/>
          <a:p>
            <a:r>
              <a:rPr lang="en-US" b="1" dirty="0"/>
              <a:t>National Macedonian standard </a:t>
            </a:r>
          </a:p>
          <a:p>
            <a:endParaRPr lang="en-US" b="1" dirty="0">
              <a:solidFill>
                <a:srgbClr val="FF0000"/>
              </a:solidFill>
            </a:endParaRPr>
          </a:p>
          <a:p>
            <a:r>
              <a:rPr lang="mk-MK" b="1" dirty="0">
                <a:solidFill>
                  <a:srgbClr val="FF0000"/>
                </a:solidFill>
              </a:rPr>
              <a:t>МКС </a:t>
            </a:r>
            <a:r>
              <a:rPr lang="en-US" b="1" dirty="0">
                <a:solidFill>
                  <a:srgbClr val="FF0000"/>
                </a:solidFill>
              </a:rPr>
              <a:t>1010:2016</a:t>
            </a:r>
          </a:p>
          <a:p>
            <a:r>
              <a:rPr lang="mk-MK" dirty="0"/>
              <a:t>Лифтови и ескалатори - Речник</a:t>
            </a:r>
          </a:p>
          <a:p>
            <a:r>
              <a:rPr lang="en-US" dirty="0"/>
              <a:t>Lifts and Escalators - Vocabulary</a:t>
            </a:r>
          </a:p>
          <a:p>
            <a:endParaRPr lang="en-US" sz="1800" b="0" dirty="0"/>
          </a:p>
          <a:p>
            <a:pPr algn="just"/>
            <a:r>
              <a:rPr lang="en-US" sz="1600" dirty="0"/>
              <a:t>This standard defines the terms used in maintenance, installation, inspection and modernization of lifts and escalators. The objective is the unification of terminology in the field of vertical transport of persons and goods (lifts and escalators) in accordance with standard Macedonian language and to facilitate future translations of the Macedonian standards in this field, as well as other professional literature and unification of professional terminology.</a:t>
            </a:r>
            <a:r>
              <a:rPr lang="en-US" sz="1600" b="0" dirty="0"/>
              <a:t>  </a:t>
            </a:r>
          </a:p>
        </p:txBody>
      </p:sp>
      <p:sp>
        <p:nvSpPr>
          <p:cNvPr id="5" name="Title 1">
            <a:extLst>
              <a:ext uri="{FF2B5EF4-FFF2-40B4-BE49-F238E27FC236}">
                <a16:creationId xmlns:a16="http://schemas.microsoft.com/office/drawing/2014/main" id="{905616AD-9875-5DD7-F84B-975B892AF689}"/>
              </a:ext>
            </a:extLst>
          </p:cNvPr>
          <p:cNvSpPr txBox="1">
            <a:spLocks/>
          </p:cNvSpPr>
          <p:nvPr/>
        </p:nvSpPr>
        <p:spPr>
          <a:xfrm>
            <a:off x="611560" y="275427"/>
            <a:ext cx="7686700" cy="369332"/>
          </a:xfrm>
          <a:prstGeom prst="rect">
            <a:avLst/>
          </a:prstGeom>
          <a:solidFill>
            <a:schemeClr val="accent1"/>
          </a:solidFill>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r>
              <a:rPr lang="en-US" sz="1800"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sz="1800" dirty="0">
                <a:solidFill>
                  <a:schemeClr val="bg1"/>
                </a:solidFill>
                <a:effectLst>
                  <a:outerShdw blurRad="38100" dist="38100" dir="2700000" algn="tl">
                    <a:srgbClr val="000000">
                      <a:alpha val="43137"/>
                    </a:srgbClr>
                  </a:outerShdw>
                </a:effectLst>
              </a:rPr>
              <a:t>Lifts, escalators and moving walks</a:t>
            </a:r>
            <a:endParaRPr lang="en-US" altLang="en-US" sz="1400" dirty="0">
              <a:solidFill>
                <a:schemeClr val="bg1"/>
              </a:solidFill>
              <a:effectLst>
                <a:outerShdw blurRad="38100" dist="38100" dir="2700000" algn="tl">
                  <a:srgbClr val="000000">
                    <a:alpha val="43137"/>
                  </a:srgbClr>
                </a:outerShdw>
              </a:effectLst>
              <a:latin typeface="+mn-lt"/>
              <a:ea typeface="+mn-ea"/>
              <a:cs typeface="+mn-cs"/>
            </a:endParaRPr>
          </a:p>
        </p:txBody>
      </p:sp>
      <p:pic>
        <p:nvPicPr>
          <p:cNvPr id="3" name="Picture 2">
            <a:extLst>
              <a:ext uri="{FF2B5EF4-FFF2-40B4-BE49-F238E27FC236}">
                <a16:creationId xmlns:a16="http://schemas.microsoft.com/office/drawing/2014/main" id="{217D9438-0A22-17F7-C30F-2DEDEAA468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908720"/>
            <a:ext cx="3580753" cy="5074589"/>
          </a:xfrm>
          <a:prstGeom prst="rect">
            <a:avLst/>
          </a:prstGeom>
          <a:effectLst>
            <a:outerShdw blurRad="50800" dist="38100" dir="2700000" sx="101000" sy="101000" algn="tl" rotWithShape="0">
              <a:prstClr val="black">
                <a:alpha val="40000"/>
              </a:prstClr>
            </a:outerShdw>
            <a:softEdge rad="12700"/>
          </a:effectLst>
          <a:scene3d>
            <a:camera prst="perspectiveHeroicExtremeRightFacing"/>
            <a:lightRig rig="threePt" dir="t"/>
          </a:scene3d>
        </p:spPr>
      </p:pic>
    </p:spTree>
    <p:extLst>
      <p:ext uri="{BB962C8B-B14F-4D97-AF65-F5344CB8AC3E}">
        <p14:creationId xmlns:p14="http://schemas.microsoft.com/office/powerpoint/2010/main" val="24345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611560" y="764704"/>
            <a:ext cx="4680520" cy="369332"/>
          </a:xfrm>
          <a:prstGeom prst="rect">
            <a:avLst/>
          </a:prstGeom>
          <a:noFill/>
          <a:ln w="9525">
            <a:noFill/>
            <a:miter lim="800000"/>
            <a:headEnd/>
            <a:tailEnd/>
          </a:ln>
        </p:spPr>
        <p:txBody>
          <a:bodyPr wrap="square">
            <a:spAutoFit/>
          </a:bodyPr>
          <a:lstStyle/>
          <a:p>
            <a:r>
              <a:rPr lang="en-US" sz="1800" b="1" dirty="0">
                <a:solidFill>
                  <a:srgbClr val="0070C0"/>
                </a:solidFill>
                <a:effectLst>
                  <a:outerShdw blurRad="38100" dist="38100" dir="2700000" algn="tl">
                    <a:srgbClr val="000000">
                      <a:alpha val="43137"/>
                    </a:srgbClr>
                  </a:outerShdw>
                </a:effectLst>
              </a:rPr>
              <a:t>ONGOING AND NEXT ACTIVITIES</a:t>
            </a:r>
            <a:r>
              <a:rPr lang="mk-MK" altLang="en-US" cap="small" dirty="0">
                <a:solidFill>
                  <a:srgbClr val="0070C0"/>
                </a:solidFill>
                <a:effectLst>
                  <a:outerShdw blurRad="38100" dist="38100" dir="2700000" algn="tl">
                    <a:srgbClr val="000000">
                      <a:alpha val="43137"/>
                    </a:srgbClr>
                  </a:outerShdw>
                </a:effectLst>
              </a:rPr>
              <a:t>:</a:t>
            </a:r>
            <a:endParaRPr lang="en-US" altLang="en-US" cap="small" dirty="0">
              <a:solidFill>
                <a:srgbClr val="0070C0"/>
              </a:solidFill>
              <a:effectLst>
                <a:outerShdw blurRad="38100" dist="38100" dir="2700000" algn="tl">
                  <a:srgbClr val="000000">
                    <a:alpha val="43137"/>
                  </a:srgbClr>
                </a:outerShdw>
              </a:effectLst>
            </a:endParaRPr>
          </a:p>
        </p:txBody>
      </p:sp>
      <p:sp>
        <p:nvSpPr>
          <p:cNvPr id="7" name="TextBox 3"/>
          <p:cNvSpPr txBox="1">
            <a:spLocks noGrp="1" noChangeArrowheads="1"/>
          </p:cNvSpPr>
          <p:nvPr>
            <p:ph sz="quarter" idx="1"/>
          </p:nvPr>
        </p:nvSpPr>
        <p:spPr bwMode="auto">
          <a:xfrm>
            <a:off x="611560" y="1551563"/>
            <a:ext cx="7686700" cy="4355038"/>
          </a:xfrm>
          <a:prstGeom prst="rect">
            <a:avLst/>
          </a:prstGeom>
          <a:noFill/>
          <a:ln w="9525">
            <a:noFill/>
            <a:miter lim="800000"/>
            <a:headEnd/>
            <a:tailEnd/>
          </a:ln>
        </p:spPr>
        <p:txBody>
          <a:bodyPr wrap="square">
            <a:spAutoFit/>
          </a:bodyPr>
          <a:lstStyle/>
          <a:p>
            <a:pPr marL="342900" indent="-342900">
              <a:buFont typeface="Wingdings" panose="05000000000000000000" pitchFamily="2" charset="2"/>
              <a:buChar char="§"/>
              <a:defRPr/>
            </a:pPr>
            <a:r>
              <a:rPr lang="en-US" altLang="en-US" sz="1800" cap="small" dirty="0">
                <a:solidFill>
                  <a:srgbClr val="0070C0"/>
                </a:solidFill>
              </a:rPr>
              <a:t>Verification of the translation of МКС EN 81-20:2020, </a:t>
            </a:r>
          </a:p>
          <a:p>
            <a:pPr marL="342900" indent="-342900">
              <a:buFont typeface="Wingdings" panose="05000000000000000000" pitchFamily="2" charset="2"/>
              <a:buChar char="§"/>
              <a:defRPr/>
            </a:pPr>
            <a:r>
              <a:rPr lang="en-US" altLang="en-US" sz="1800" cap="small" dirty="0">
                <a:solidFill>
                  <a:srgbClr val="0070C0"/>
                </a:solidFill>
              </a:rPr>
              <a:t>Revision of </a:t>
            </a:r>
            <a:r>
              <a:rPr lang="mk-MK" altLang="en-US" sz="1800" cap="small" dirty="0">
                <a:solidFill>
                  <a:srgbClr val="0070C0"/>
                </a:solidFill>
              </a:rPr>
              <a:t>МКС 1010:2016</a:t>
            </a:r>
            <a:r>
              <a:rPr lang="en-US" altLang="en-US" sz="1800" cap="small" dirty="0">
                <a:solidFill>
                  <a:srgbClr val="0070C0"/>
                </a:solidFill>
              </a:rPr>
              <a:t>, following verification of translation of МКС EN 81-20:2020</a:t>
            </a:r>
          </a:p>
          <a:p>
            <a:pPr marL="342900" indent="-342900">
              <a:buFont typeface="Wingdings" panose="05000000000000000000" pitchFamily="2" charset="2"/>
              <a:buChar char="§"/>
              <a:defRPr/>
            </a:pPr>
            <a:r>
              <a:rPr lang="en-US" altLang="en-US" sz="1800" cap="small" dirty="0">
                <a:solidFill>
                  <a:srgbClr val="0070C0"/>
                </a:solidFill>
              </a:rPr>
              <a:t>Review of translation of 16 other harmonized standards from the EU Directive for Lifts and one from the Machinery Directive</a:t>
            </a:r>
            <a:r>
              <a:rPr lang="mk-MK" altLang="en-US" sz="1800" cap="small" dirty="0">
                <a:solidFill>
                  <a:srgbClr val="0070C0"/>
                </a:solidFill>
              </a:rPr>
              <a:t>,</a:t>
            </a:r>
          </a:p>
          <a:p>
            <a:pPr marL="342900" indent="-342900">
              <a:buFont typeface="Wingdings" panose="05000000000000000000" pitchFamily="2" charset="2"/>
              <a:buChar char="§"/>
              <a:defRPr/>
            </a:pPr>
            <a:r>
              <a:rPr lang="en-US" altLang="en-US" sz="1800" cap="small" dirty="0">
                <a:solidFill>
                  <a:srgbClr val="0070C0"/>
                </a:solidFill>
              </a:rPr>
              <a:t>Continuous monitoring of the work of European and international committees for lifts and adoption of their standards as Macedonian</a:t>
            </a:r>
            <a:r>
              <a:rPr lang="mk-MK" altLang="en-US" sz="1800" cap="small" dirty="0">
                <a:solidFill>
                  <a:srgbClr val="0070C0"/>
                </a:solidFill>
              </a:rPr>
              <a:t>,</a:t>
            </a:r>
          </a:p>
          <a:p>
            <a:pPr marL="342900" indent="-342900">
              <a:buFont typeface="Wingdings" panose="05000000000000000000" pitchFamily="2" charset="2"/>
              <a:buChar char="§"/>
              <a:defRPr/>
            </a:pPr>
            <a:r>
              <a:rPr lang="en-US" altLang="en-US" sz="1800" cap="small" dirty="0">
                <a:solidFill>
                  <a:srgbClr val="0070C0"/>
                </a:solidFill>
              </a:rPr>
              <a:t>Sharing information with the business community about new European and international standards,</a:t>
            </a:r>
          </a:p>
          <a:p>
            <a:pPr marL="342900" indent="-342900">
              <a:buFont typeface="Wingdings" panose="05000000000000000000" pitchFamily="2" charset="2"/>
              <a:buChar char="§"/>
              <a:defRPr/>
            </a:pPr>
            <a:r>
              <a:rPr lang="en-US" altLang="en-US" sz="1800" cap="small" dirty="0">
                <a:solidFill>
                  <a:srgbClr val="0070C0"/>
                </a:solidFill>
              </a:rPr>
              <a:t>Continuity in cooperation with the Macedonian Lift Association as well as other institutions in this field of activity</a:t>
            </a:r>
            <a:endParaRPr lang="mk-MK" altLang="en-US" sz="1800" cap="small" dirty="0">
              <a:solidFill>
                <a:srgbClr val="0070C0"/>
              </a:solidFill>
            </a:endParaRPr>
          </a:p>
        </p:txBody>
      </p:sp>
      <p:sp>
        <p:nvSpPr>
          <p:cNvPr id="5" name="Title 1">
            <a:extLst>
              <a:ext uri="{FF2B5EF4-FFF2-40B4-BE49-F238E27FC236}">
                <a16:creationId xmlns:a16="http://schemas.microsoft.com/office/drawing/2014/main" id="{9873BC0A-40A1-4C63-7258-BF1EFBBBAA25}"/>
              </a:ext>
            </a:extLst>
          </p:cNvPr>
          <p:cNvSpPr txBox="1">
            <a:spLocks/>
          </p:cNvSpPr>
          <p:nvPr/>
        </p:nvSpPr>
        <p:spPr>
          <a:xfrm>
            <a:off x="611560" y="275427"/>
            <a:ext cx="7686700" cy="369332"/>
          </a:xfrm>
          <a:prstGeom prst="rect">
            <a:avLst/>
          </a:prstGeom>
          <a:solidFill>
            <a:schemeClr val="accent1"/>
          </a:solidFill>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r>
              <a:rPr lang="en-US" sz="1800"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sz="1800" dirty="0">
                <a:solidFill>
                  <a:schemeClr val="bg1"/>
                </a:solidFill>
                <a:effectLst>
                  <a:outerShdw blurRad="38100" dist="38100" dir="2700000" algn="tl">
                    <a:srgbClr val="000000">
                      <a:alpha val="43137"/>
                    </a:srgbClr>
                  </a:outerShdw>
                </a:effectLst>
              </a:rPr>
              <a:t>Lifts, escalators and moving walks</a:t>
            </a:r>
            <a:endParaRPr lang="en-US" altLang="en-US" sz="1400" dirty="0">
              <a:solidFill>
                <a:schemeClr val="bg1"/>
              </a:solidFill>
              <a:effectLst>
                <a:outerShdw blurRad="38100" dist="38100" dir="2700000" algn="tl">
                  <a:srgbClr val="000000">
                    <a:alpha val="43137"/>
                  </a:srgbClr>
                </a:outerShdw>
              </a:effectLst>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60648"/>
            <a:ext cx="5359191" cy="422306"/>
          </a:xfrm>
        </p:spPr>
        <p:txBody>
          <a:bodyPr>
            <a:normAutofit fontScale="90000"/>
          </a:bodyPr>
          <a:lstStyle/>
          <a:p>
            <a:r>
              <a:rPr lang="en-US" altLang="en-US" sz="2800" dirty="0">
                <a:solidFill>
                  <a:srgbClr val="0070C0"/>
                </a:solidFill>
                <a:effectLst>
                  <a:outerShdw blurRad="38100" dist="38100" dir="2700000" algn="tl">
                    <a:srgbClr val="000000">
                      <a:alpha val="43137"/>
                    </a:srgbClr>
                  </a:outerShdw>
                </a:effectLst>
                <a:latin typeface="+mn-lt"/>
                <a:ea typeface="+mn-ea"/>
                <a:cs typeface="+mn-cs"/>
              </a:rPr>
              <a:t>Thank you for your attention</a:t>
            </a:r>
            <a:endParaRPr lang="mk-MK" altLang="en-US" sz="2800" dirty="0">
              <a:solidFill>
                <a:srgbClr val="0070C0"/>
              </a:solidFill>
              <a:effectLst>
                <a:outerShdw blurRad="38100" dist="38100" dir="2700000" algn="tl">
                  <a:srgbClr val="000000">
                    <a:alpha val="43137"/>
                  </a:srgbClr>
                </a:outerShdw>
              </a:effectLst>
              <a:latin typeface="+mn-lt"/>
              <a:ea typeface="+mn-ea"/>
              <a:cs typeface="+mn-cs"/>
            </a:endParaRPr>
          </a:p>
        </p:txBody>
      </p:sp>
      <p:sp>
        <p:nvSpPr>
          <p:cNvPr id="4" name="Footer Placeholder 3"/>
          <p:cNvSpPr>
            <a:spLocks noGrp="1"/>
          </p:cNvSpPr>
          <p:nvPr>
            <p:ph type="ftr" sz="quarter" idx="16"/>
          </p:nvPr>
        </p:nvSpPr>
        <p:spPr/>
        <p:txBody>
          <a:bodyPr/>
          <a:lstStyle/>
          <a:p>
            <a:endParaRPr lang="en-US"/>
          </a:p>
        </p:txBody>
      </p:sp>
      <p:pic>
        <p:nvPicPr>
          <p:cNvPr id="5" name="Content Placeholder 9"/>
          <p:cNvPicPr>
            <a:picLocks noChangeAspect="1" noChangeArrowheads="1"/>
          </p:cNvPicPr>
          <p:nvPr/>
        </p:nvPicPr>
        <p:blipFill>
          <a:blip r:embed="rId2" cstate="print"/>
          <a:srcRect/>
          <a:stretch>
            <a:fillRect/>
          </a:stretch>
        </p:blipFill>
        <p:spPr>
          <a:xfrm>
            <a:off x="642910" y="4723408"/>
            <a:ext cx="3983038" cy="1585912"/>
          </a:xfrm>
          <a:prstGeom prst="rect">
            <a:avLst/>
          </a:prstGeom>
        </p:spPr>
      </p:pic>
      <p:pic>
        <p:nvPicPr>
          <p:cNvPr id="6" name="Content Placeholder 19"/>
          <p:cNvPicPr>
            <a:picLocks noChangeAspect="1" noChangeArrowheads="1"/>
          </p:cNvPicPr>
          <p:nvPr/>
        </p:nvPicPr>
        <p:blipFill>
          <a:blip r:embed="rId3" cstate="print"/>
          <a:srcRect/>
          <a:stretch>
            <a:fillRect/>
          </a:stretch>
        </p:blipFill>
        <p:spPr>
          <a:xfrm>
            <a:off x="695961" y="2003307"/>
            <a:ext cx="3515999" cy="2289789"/>
          </a:xfrm>
          <a:prstGeom prst="rect">
            <a:avLst/>
          </a:prstGeom>
        </p:spPr>
      </p:pic>
      <p:pic>
        <p:nvPicPr>
          <p:cNvPr id="7" name="Picture 9" descr="Резултат со слика за steel wire ropes"/>
          <p:cNvPicPr>
            <a:picLocks noChangeAspect="1" noChangeArrowheads="1"/>
          </p:cNvPicPr>
          <p:nvPr/>
        </p:nvPicPr>
        <p:blipFill>
          <a:blip r:embed="rId4"/>
          <a:srcRect/>
          <a:stretch>
            <a:fillRect/>
          </a:stretch>
        </p:blipFill>
        <p:spPr bwMode="auto">
          <a:xfrm>
            <a:off x="6500826" y="1643050"/>
            <a:ext cx="2133600" cy="2133600"/>
          </a:xfrm>
          <a:prstGeom prst="rect">
            <a:avLst/>
          </a:prstGeom>
          <a:noFill/>
          <a:ln w="9525">
            <a:noFill/>
            <a:miter lim="800000"/>
            <a:headEnd/>
            <a:tailEnd/>
          </a:ln>
        </p:spPr>
      </p:pic>
      <p:pic>
        <p:nvPicPr>
          <p:cNvPr id="8" name="Picture 11" descr="Резултат со слика за crane and hoists"/>
          <p:cNvPicPr>
            <a:picLocks noChangeAspect="1" noChangeArrowheads="1"/>
          </p:cNvPicPr>
          <p:nvPr/>
        </p:nvPicPr>
        <p:blipFill>
          <a:blip r:embed="rId5"/>
          <a:srcRect/>
          <a:stretch>
            <a:fillRect/>
          </a:stretch>
        </p:blipFill>
        <p:spPr bwMode="auto">
          <a:xfrm>
            <a:off x="4448150" y="2009006"/>
            <a:ext cx="1924050" cy="1924050"/>
          </a:xfrm>
          <a:prstGeom prst="rect">
            <a:avLst/>
          </a:prstGeom>
          <a:noFill/>
          <a:ln w="9525">
            <a:noFill/>
            <a:miter lim="800000"/>
            <a:headEnd/>
            <a:tailEnd/>
          </a:ln>
        </p:spPr>
      </p:pic>
      <p:pic>
        <p:nvPicPr>
          <p:cNvPr id="9" name="Picture 11"/>
          <p:cNvPicPr>
            <a:picLocks noChangeAspect="1" noChangeArrowheads="1"/>
          </p:cNvPicPr>
          <p:nvPr/>
        </p:nvPicPr>
        <p:blipFill>
          <a:blip r:embed="rId6"/>
          <a:srcRect b="10268"/>
          <a:stretch>
            <a:fillRect/>
          </a:stretch>
        </p:blipFill>
        <p:spPr bwMode="auto">
          <a:xfrm>
            <a:off x="5076056" y="4172545"/>
            <a:ext cx="3184525" cy="2136775"/>
          </a:xfrm>
          <a:prstGeom prst="rect">
            <a:avLst/>
          </a:prstGeom>
          <a:noFill/>
          <a:ln w="9525">
            <a:noFill/>
            <a:miter lim="800000"/>
            <a:headEnd/>
            <a:tailEnd/>
          </a:ln>
        </p:spPr>
      </p:pic>
      <p:sp>
        <p:nvSpPr>
          <p:cNvPr id="10" name="TextBox 9">
            <a:extLst>
              <a:ext uri="{FF2B5EF4-FFF2-40B4-BE49-F238E27FC236}">
                <a16:creationId xmlns:a16="http://schemas.microsoft.com/office/drawing/2014/main" id="{EA8CB5B5-41D6-DC61-5D92-F4C858D15435}"/>
              </a:ext>
            </a:extLst>
          </p:cNvPr>
          <p:cNvSpPr txBox="1"/>
          <p:nvPr/>
        </p:nvSpPr>
        <p:spPr>
          <a:xfrm>
            <a:off x="615509" y="692696"/>
            <a:ext cx="4572000" cy="369332"/>
          </a:xfrm>
          <a:prstGeom prst="rect">
            <a:avLst/>
          </a:prstGeom>
          <a:noFill/>
        </p:spPr>
        <p:txBody>
          <a:bodyPr wrap="square">
            <a:spAutoFit/>
          </a:bodyPr>
          <a:lstStyle/>
          <a:p>
            <a:r>
              <a:rPr lang="en-US" dirty="0">
                <a:hlinkClick r:id="rId7"/>
              </a:rPr>
              <a:t>pletvarski.goran@isrsm.gov.mk</a:t>
            </a:r>
            <a:endParaRPr lang="en-US" dirty="0"/>
          </a:p>
        </p:txBody>
      </p:sp>
      <p:sp>
        <p:nvSpPr>
          <p:cNvPr id="11" name="TextBox 10">
            <a:extLst>
              <a:ext uri="{FF2B5EF4-FFF2-40B4-BE49-F238E27FC236}">
                <a16:creationId xmlns:a16="http://schemas.microsoft.com/office/drawing/2014/main" id="{78A712DB-49D2-2E96-9B08-812BCD938838}"/>
              </a:ext>
            </a:extLst>
          </p:cNvPr>
          <p:cNvSpPr txBox="1"/>
          <p:nvPr/>
        </p:nvSpPr>
        <p:spPr>
          <a:xfrm>
            <a:off x="607447" y="1052736"/>
            <a:ext cx="4572000" cy="369332"/>
          </a:xfrm>
          <a:prstGeom prst="rect">
            <a:avLst/>
          </a:prstGeom>
          <a:noFill/>
        </p:spPr>
        <p:txBody>
          <a:bodyPr wrap="square">
            <a:spAutoFit/>
          </a:bodyPr>
          <a:lstStyle/>
          <a:p>
            <a:r>
              <a:rPr lang="en-US" dirty="0"/>
              <a:t>+ 389 75 444 618</a:t>
            </a:r>
          </a:p>
        </p:txBody>
      </p:sp>
      <p:sp>
        <p:nvSpPr>
          <p:cNvPr id="13" name="TextBox 12">
            <a:extLst>
              <a:ext uri="{FF2B5EF4-FFF2-40B4-BE49-F238E27FC236}">
                <a16:creationId xmlns:a16="http://schemas.microsoft.com/office/drawing/2014/main" id="{639EB42F-5375-AE16-E629-E55F103874DB}"/>
              </a:ext>
            </a:extLst>
          </p:cNvPr>
          <p:cNvSpPr txBox="1"/>
          <p:nvPr/>
        </p:nvSpPr>
        <p:spPr>
          <a:xfrm>
            <a:off x="642910" y="1412776"/>
            <a:ext cx="4572000" cy="369332"/>
          </a:xfrm>
          <a:prstGeom prst="rect">
            <a:avLst/>
          </a:prstGeom>
          <a:noFill/>
        </p:spPr>
        <p:txBody>
          <a:bodyPr wrap="square">
            <a:spAutoFit/>
          </a:bodyPr>
          <a:lstStyle/>
          <a:p>
            <a:r>
              <a:rPr lang="en-US" dirty="0">
                <a:hlinkClick r:id="rId8"/>
              </a:rPr>
              <a:t>https://isrsm.gov.mk/en/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7FE8220-2001-B500-7257-AFE5D3B8838D}"/>
              </a:ext>
            </a:extLst>
          </p:cNvPr>
          <p:cNvSpPr>
            <a:spLocks noGrp="1"/>
          </p:cNvSpPr>
          <p:nvPr>
            <p:ph type="ftr" sz="quarter" idx="11"/>
          </p:nvPr>
        </p:nvSpPr>
        <p:spPr/>
        <p:txBody>
          <a:bodyPr/>
          <a:lstStyle/>
          <a:p>
            <a:endParaRPr lang="en-US"/>
          </a:p>
        </p:txBody>
      </p:sp>
      <p:sp>
        <p:nvSpPr>
          <p:cNvPr id="5" name="Title 1">
            <a:extLst>
              <a:ext uri="{FF2B5EF4-FFF2-40B4-BE49-F238E27FC236}">
                <a16:creationId xmlns:a16="http://schemas.microsoft.com/office/drawing/2014/main" id="{F433CE83-C546-6838-E2D7-F1517FB5CF2E}"/>
              </a:ext>
            </a:extLst>
          </p:cNvPr>
          <p:cNvSpPr txBox="1">
            <a:spLocks/>
          </p:cNvSpPr>
          <p:nvPr/>
        </p:nvSpPr>
        <p:spPr>
          <a:xfrm>
            <a:off x="565426" y="579438"/>
            <a:ext cx="7686700" cy="369332"/>
          </a:xfrm>
          <a:prstGeom prst="rect">
            <a:avLst/>
          </a:prstGeom>
          <a:solidFill>
            <a:schemeClr val="accent1"/>
          </a:solidFill>
        </p:spPr>
        <p:txBody>
          <a:bodyPr>
            <a:no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sz="1800" b="1">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a:solidFill>
                  <a:schemeClr val="bg1"/>
                </a:solidFill>
                <a:effectLst>
                  <a:outerShdw blurRad="38100" dist="38100" dir="2700000" algn="tl">
                    <a:srgbClr val="000000">
                      <a:alpha val="43137"/>
                    </a:srgbClr>
                  </a:outerShdw>
                </a:effectLst>
                <a:latin typeface="+mn-lt"/>
                <a:ea typeface="+mn-ea"/>
                <a:cs typeface="+mn-cs"/>
              </a:rPr>
              <a:t> </a:t>
            </a:r>
            <a:r>
              <a:rPr lang="en-US" altLang="en-US" sz="1800" b="1">
                <a:solidFill>
                  <a:schemeClr val="bg1"/>
                </a:solidFill>
                <a:effectLst>
                  <a:outerShdw blurRad="38100" dist="38100" dir="2700000" algn="tl">
                    <a:srgbClr val="000000">
                      <a:alpha val="43137"/>
                    </a:srgbClr>
                  </a:outerShdw>
                </a:effectLst>
                <a:latin typeface="+mn-lt"/>
                <a:ea typeface="+mn-ea"/>
                <a:cs typeface="+mn-cs"/>
              </a:rPr>
              <a:t>- </a:t>
            </a:r>
            <a:r>
              <a:rPr lang="en-US" sz="1800" b="1">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pic>
        <p:nvPicPr>
          <p:cNvPr id="6" name="Picture 5">
            <a:extLst>
              <a:ext uri="{FF2B5EF4-FFF2-40B4-BE49-F238E27FC236}">
                <a16:creationId xmlns:a16="http://schemas.microsoft.com/office/drawing/2014/main" id="{B33C1873-54FE-9BAF-042F-C08BF3A2F4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331" y="948770"/>
            <a:ext cx="8520889" cy="3456384"/>
          </a:xfrm>
          <a:prstGeom prst="rect">
            <a:avLst/>
          </a:prstGeom>
          <a:ln>
            <a:noFill/>
          </a:ln>
          <a:effectLst>
            <a:softEdge rad="112500"/>
          </a:effectLst>
        </p:spPr>
      </p:pic>
      <p:sp>
        <p:nvSpPr>
          <p:cNvPr id="10" name="TextBox 9">
            <a:extLst>
              <a:ext uri="{FF2B5EF4-FFF2-40B4-BE49-F238E27FC236}">
                <a16:creationId xmlns:a16="http://schemas.microsoft.com/office/drawing/2014/main" id="{D4A77384-F544-EAB2-E449-C1D9B01489DA}"/>
              </a:ext>
            </a:extLst>
          </p:cNvPr>
          <p:cNvSpPr txBox="1"/>
          <p:nvPr/>
        </p:nvSpPr>
        <p:spPr>
          <a:xfrm>
            <a:off x="526803" y="4294837"/>
            <a:ext cx="8194440" cy="646331"/>
          </a:xfrm>
          <a:prstGeom prst="rect">
            <a:avLst/>
          </a:prstGeom>
          <a:noFill/>
        </p:spPr>
        <p:txBody>
          <a:bodyPr wrap="square">
            <a:spAutoFit/>
          </a:bodyPr>
          <a:lstStyle/>
          <a:p>
            <a:pPr algn="ctr"/>
            <a:r>
              <a:rPr lang="en-US" cap="small" dirty="0">
                <a:solidFill>
                  <a:srgbClr val="0070C0"/>
                </a:solidFill>
                <a:effectLst>
                  <a:outerShdw blurRad="38100" dist="38100" dir="2700000" algn="tl">
                    <a:srgbClr val="000000">
                      <a:alpha val="43137"/>
                    </a:srgbClr>
                  </a:outerShdw>
                </a:effectLst>
              </a:rPr>
              <a:t>The Technical Committees (TC) are bodies that carry out standardization activities within the Institute of standardization</a:t>
            </a:r>
            <a:r>
              <a:rPr lang="en-US" dirty="0"/>
              <a:t>.</a:t>
            </a:r>
          </a:p>
        </p:txBody>
      </p:sp>
      <p:sp>
        <p:nvSpPr>
          <p:cNvPr id="14" name="TextBox 13">
            <a:extLst>
              <a:ext uri="{FF2B5EF4-FFF2-40B4-BE49-F238E27FC236}">
                <a16:creationId xmlns:a16="http://schemas.microsoft.com/office/drawing/2014/main" id="{A3A8936F-E8D7-FDBB-48D0-D0BCAA09222F}"/>
              </a:ext>
            </a:extLst>
          </p:cNvPr>
          <p:cNvSpPr txBox="1"/>
          <p:nvPr/>
        </p:nvSpPr>
        <p:spPr>
          <a:xfrm>
            <a:off x="303893" y="4925486"/>
            <a:ext cx="8417700" cy="1815882"/>
          </a:xfrm>
          <a:prstGeom prst="rect">
            <a:avLst/>
          </a:prstGeom>
          <a:noFill/>
        </p:spPr>
        <p:txBody>
          <a:bodyPr wrap="square">
            <a:spAutoFit/>
          </a:bodyPr>
          <a:lstStyle/>
          <a:p>
            <a:pPr algn="just"/>
            <a:r>
              <a:rPr lang="en-US" sz="1600" dirty="0"/>
              <a:t>TC consisting of the different type of a stakeholders category (members), i.e. body consisting of representatives of the state administrative bodies and legal entities: manufacturers, trade companies, associations, chambers of commerce, educational and scientific institutions, certification bodies, laboratories, inspection bodies and other legal entities.</a:t>
            </a:r>
          </a:p>
          <a:p>
            <a:pPr algn="just"/>
            <a:r>
              <a:rPr lang="en-US" sz="1600" b="1" dirty="0"/>
              <a:t>The composition of the TC should ensure equal representation of all stakeholder category</a:t>
            </a:r>
            <a:r>
              <a:rPr lang="en-US" sz="1600" dirty="0"/>
              <a:t>.</a:t>
            </a:r>
          </a:p>
        </p:txBody>
      </p:sp>
    </p:spTree>
    <p:extLst>
      <p:ext uri="{BB962C8B-B14F-4D97-AF65-F5344CB8AC3E}">
        <p14:creationId xmlns:p14="http://schemas.microsoft.com/office/powerpoint/2010/main" val="179140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6"/>
          </p:nvPr>
        </p:nvSpPr>
        <p:spPr/>
        <p:txBody>
          <a:bodyPr/>
          <a:lstStyle/>
          <a:p>
            <a:endParaRPr lang="en-US" dirty="0"/>
          </a:p>
        </p:txBody>
      </p:sp>
      <p:sp>
        <p:nvSpPr>
          <p:cNvPr id="6" name="TextBox 2"/>
          <p:cNvSpPr txBox="1">
            <a:spLocks noChangeArrowheads="1"/>
          </p:cNvSpPr>
          <p:nvPr/>
        </p:nvSpPr>
        <p:spPr bwMode="auto">
          <a:xfrm>
            <a:off x="544508" y="1416594"/>
            <a:ext cx="3313112" cy="369332"/>
          </a:xfrm>
          <a:prstGeom prst="rect">
            <a:avLst/>
          </a:prstGeom>
          <a:noFill/>
          <a:ln w="9525">
            <a:noFill/>
            <a:miter lim="800000"/>
            <a:headEnd/>
            <a:tailEnd/>
          </a:ln>
        </p:spPr>
        <p:txBody>
          <a:bodyPr>
            <a:spAutoFit/>
          </a:bodyPr>
          <a:lstStyle/>
          <a:p>
            <a:r>
              <a:rPr lang="en-US" altLang="en-US" cap="small" dirty="0">
                <a:solidFill>
                  <a:srgbClr val="0070C0"/>
                </a:solidFill>
                <a:effectLst>
                  <a:outerShdw blurRad="38100" dist="38100" dir="2700000" algn="tl">
                    <a:srgbClr val="000000">
                      <a:alpha val="43137"/>
                    </a:srgbClr>
                  </a:outerShdw>
                </a:effectLst>
              </a:rPr>
              <a:t>Basic information</a:t>
            </a:r>
            <a:r>
              <a:rPr lang="mk-MK" altLang="en-US" cap="small" dirty="0">
                <a:solidFill>
                  <a:srgbClr val="0070C0"/>
                </a:solidFill>
                <a:effectLst>
                  <a:outerShdw blurRad="38100" dist="38100" dir="2700000" algn="tl">
                    <a:srgbClr val="000000">
                      <a:alpha val="43137"/>
                    </a:srgbClr>
                  </a:outerShdw>
                </a:effectLst>
              </a:rPr>
              <a:t>:</a:t>
            </a:r>
            <a:endParaRPr lang="en-US" altLang="en-US" cap="small" dirty="0">
              <a:solidFill>
                <a:srgbClr val="0070C0"/>
              </a:solidFill>
              <a:effectLst>
                <a:outerShdw blurRad="38100" dist="38100" dir="2700000" algn="tl">
                  <a:srgbClr val="000000">
                    <a:alpha val="43137"/>
                  </a:srgbClr>
                </a:outerShdw>
              </a:effectLst>
            </a:endParaRPr>
          </a:p>
        </p:txBody>
      </p:sp>
      <p:sp>
        <p:nvSpPr>
          <p:cNvPr id="7" name="TextBox 3"/>
          <p:cNvSpPr txBox="1">
            <a:spLocks noGrp="1" noChangeArrowheads="1"/>
          </p:cNvSpPr>
          <p:nvPr>
            <p:ph sz="quarter" idx="1"/>
          </p:nvPr>
        </p:nvSpPr>
        <p:spPr bwMode="auto">
          <a:xfrm>
            <a:off x="571792" y="2276872"/>
            <a:ext cx="7686699" cy="3431709"/>
          </a:xfrm>
          <a:prstGeom prst="rect">
            <a:avLst/>
          </a:prstGeom>
          <a:noFill/>
          <a:ln w="9525">
            <a:noFill/>
            <a:miter lim="800000"/>
            <a:headEnd/>
            <a:tailEnd/>
          </a:ln>
        </p:spPr>
        <p:txBody>
          <a:bodyPr wrap="square">
            <a:spAutoFit/>
          </a:bodyPr>
          <a:lstStyle/>
          <a:p>
            <a:r>
              <a:rPr lang="en-US" altLang="en-US" sz="1800" cap="small" dirty="0">
                <a:solidFill>
                  <a:srgbClr val="0070C0"/>
                </a:solidFill>
                <a:effectLst>
                  <a:outerShdw blurRad="38100" dist="38100" dir="2700000" algn="tl">
                    <a:srgbClr val="000000">
                      <a:alpha val="43137"/>
                    </a:srgbClr>
                  </a:outerShdw>
                </a:effectLst>
              </a:rPr>
              <a:t>Established</a:t>
            </a:r>
            <a:r>
              <a:rPr lang="mk-MK" altLang="en-US" sz="1800" cap="small" dirty="0">
                <a:solidFill>
                  <a:srgbClr val="0070C0"/>
                </a:solidFill>
                <a:effectLst>
                  <a:outerShdw blurRad="38100" dist="38100" dir="2700000" algn="tl">
                    <a:srgbClr val="000000">
                      <a:alpha val="43137"/>
                    </a:srgbClr>
                  </a:outerShdw>
                </a:effectLst>
              </a:rPr>
              <a:t>:		2006-12-15</a:t>
            </a:r>
          </a:p>
          <a:p>
            <a:pPr>
              <a:spcBef>
                <a:spcPts val="1200"/>
              </a:spcBef>
            </a:pPr>
            <a:r>
              <a:rPr lang="en-US" altLang="en-US" sz="1800" cap="small" dirty="0">
                <a:solidFill>
                  <a:srgbClr val="0070C0"/>
                </a:solidFill>
                <a:effectLst>
                  <a:outerShdw blurRad="38100" dist="38100" dir="2700000" algn="tl">
                    <a:srgbClr val="000000">
                      <a:alpha val="43137"/>
                    </a:srgbClr>
                  </a:outerShdw>
                </a:effectLst>
              </a:rPr>
              <a:t>Chair</a:t>
            </a:r>
            <a:r>
              <a:rPr lang="mk-MK" altLang="en-US" sz="1800" cap="small" dirty="0">
                <a:solidFill>
                  <a:srgbClr val="0070C0"/>
                </a:solidFill>
                <a:effectLst>
                  <a:outerShdw blurRad="38100" dist="38100" dir="2700000" algn="tl">
                    <a:srgbClr val="000000">
                      <a:alpha val="43137"/>
                    </a:srgbClr>
                  </a:outerShdw>
                </a:effectLst>
              </a:rPr>
              <a:t>:	</a:t>
            </a:r>
            <a:r>
              <a:rPr lang="en-US" altLang="en-US" sz="1800" cap="small" dirty="0">
                <a:solidFill>
                  <a:srgbClr val="0070C0"/>
                </a:solidFill>
                <a:effectLst>
                  <a:outerShdw blurRad="38100" dist="38100" dir="2700000" algn="tl">
                    <a:srgbClr val="000000">
                      <a:alpha val="43137"/>
                    </a:srgbClr>
                  </a:outerShdw>
                </a:effectLst>
              </a:rPr>
              <a:t>	Mr. Goran Sekovski,</a:t>
            </a:r>
            <a:r>
              <a:rPr lang="mk-MK" altLang="en-US" sz="1800" cap="small" dirty="0">
                <a:solidFill>
                  <a:srgbClr val="0070C0"/>
                </a:solidFill>
                <a:effectLst>
                  <a:outerShdw blurRad="38100" dist="38100" dir="2700000" algn="tl">
                    <a:srgbClr val="000000">
                      <a:alpha val="43137"/>
                    </a:srgbClr>
                  </a:outerShdw>
                </a:effectLst>
              </a:rPr>
              <a:t> </a:t>
            </a:r>
          </a:p>
          <a:p>
            <a:pPr>
              <a:buNone/>
            </a:pPr>
            <a:r>
              <a:rPr lang="mk-MK" altLang="en-US" sz="1800" cap="small" dirty="0">
                <a:solidFill>
                  <a:srgbClr val="0070C0"/>
                </a:solidFill>
                <a:effectLst>
                  <a:outerShdw blurRad="38100" dist="38100" dir="2700000" algn="tl">
                    <a:srgbClr val="000000">
                      <a:alpha val="43137"/>
                    </a:srgbClr>
                  </a:outerShdw>
                </a:effectLst>
              </a:rPr>
              <a:t>				</a:t>
            </a:r>
            <a:r>
              <a:rPr lang="en-US" altLang="en-US" sz="1800" cap="small" dirty="0">
                <a:solidFill>
                  <a:srgbClr val="0070C0"/>
                </a:solidFill>
                <a:effectLst>
                  <a:outerShdw blurRad="38100" dist="38100" dir="2700000" algn="tl">
                    <a:srgbClr val="000000">
                      <a:alpha val="43137"/>
                    </a:srgbClr>
                  </a:outerShdw>
                </a:effectLst>
              </a:rPr>
              <a:t>Institute of Technical Inspection and 				Safety Engineering, (ITI) Skopje</a:t>
            </a:r>
            <a:r>
              <a:rPr lang="mk-MK" altLang="en-US" sz="1800" cap="small" dirty="0">
                <a:solidFill>
                  <a:srgbClr val="0070C0"/>
                </a:solidFill>
                <a:effectLst>
                  <a:outerShdw blurRad="38100" dist="38100" dir="2700000" algn="tl">
                    <a:srgbClr val="000000">
                      <a:alpha val="43137"/>
                    </a:srgbClr>
                  </a:outerShdw>
                </a:effectLst>
              </a:rPr>
              <a:t>  </a:t>
            </a:r>
          </a:p>
          <a:p>
            <a:pPr>
              <a:spcBef>
                <a:spcPts val="1200"/>
              </a:spcBef>
            </a:pPr>
            <a:r>
              <a:rPr lang="en-US" altLang="en-US" sz="1800" cap="small" dirty="0">
                <a:solidFill>
                  <a:srgbClr val="0070C0"/>
                </a:solidFill>
                <a:effectLst>
                  <a:outerShdw blurRad="38100" dist="38100" dir="2700000" algn="tl">
                    <a:srgbClr val="000000">
                      <a:alpha val="43137"/>
                    </a:srgbClr>
                  </a:outerShdw>
                </a:effectLst>
              </a:rPr>
              <a:t>ISRSM Secretary:	Mr. Goran Pletvarski</a:t>
            </a:r>
          </a:p>
          <a:p>
            <a:pPr>
              <a:spcBef>
                <a:spcPts val="1200"/>
              </a:spcBef>
            </a:pPr>
            <a:r>
              <a:rPr lang="en-US" altLang="en-US" sz="1800" cap="small" dirty="0">
                <a:solidFill>
                  <a:srgbClr val="0070C0"/>
                </a:solidFill>
                <a:effectLst>
                  <a:outerShdw blurRad="38100" dist="38100" dir="2700000" algn="tl">
                    <a:srgbClr val="000000">
                      <a:alpha val="43137"/>
                    </a:srgbClr>
                  </a:outerShdw>
                </a:effectLst>
              </a:rPr>
              <a:t>Members/</a:t>
            </a:r>
          </a:p>
          <a:p>
            <a:pPr marL="0" indent="0">
              <a:spcBef>
                <a:spcPts val="0"/>
              </a:spcBef>
              <a:buNone/>
            </a:pPr>
            <a:r>
              <a:rPr lang="en-US" altLang="en-US" sz="1800" cap="small" dirty="0">
                <a:solidFill>
                  <a:srgbClr val="0070C0"/>
                </a:solidFill>
                <a:effectLst>
                  <a:outerShdw blurRad="38100" dist="38100" dir="2700000" algn="tl">
                    <a:srgbClr val="000000">
                      <a:alpha val="43137"/>
                    </a:srgbClr>
                  </a:outerShdw>
                </a:effectLst>
              </a:rPr>
              <a:t>    stakeholders</a:t>
            </a:r>
            <a:r>
              <a:rPr lang="mk-MK" altLang="en-US" sz="1800" cap="small" dirty="0">
                <a:solidFill>
                  <a:srgbClr val="0070C0"/>
                </a:solidFill>
                <a:effectLst>
                  <a:outerShdw blurRad="38100" dist="38100" dir="2700000" algn="tl">
                    <a:srgbClr val="000000">
                      <a:alpha val="43137"/>
                    </a:srgbClr>
                  </a:outerShdw>
                </a:effectLst>
              </a:rPr>
              <a:t>:</a:t>
            </a:r>
            <a:r>
              <a:rPr lang="en-US" altLang="en-US" sz="1800" cap="small" dirty="0">
                <a:solidFill>
                  <a:srgbClr val="0070C0"/>
                </a:solidFill>
                <a:effectLst>
                  <a:outerShdw blurRad="38100" dist="38100" dir="2700000" algn="tl">
                    <a:srgbClr val="000000">
                      <a:alpha val="43137"/>
                    </a:srgbClr>
                  </a:outerShdw>
                </a:effectLst>
              </a:rPr>
              <a:t>	</a:t>
            </a:r>
            <a:r>
              <a:rPr lang="mk-MK" altLang="en-US" sz="1800" cap="small" dirty="0">
                <a:solidFill>
                  <a:srgbClr val="0070C0"/>
                </a:solidFill>
                <a:effectLst>
                  <a:outerShdw blurRad="38100" dist="38100" dir="2700000" algn="tl">
                    <a:srgbClr val="000000">
                      <a:alpha val="43137"/>
                    </a:srgbClr>
                  </a:outerShdw>
                </a:effectLst>
              </a:rPr>
              <a:t>12</a:t>
            </a:r>
            <a:r>
              <a:rPr lang="en-US" altLang="en-US" sz="1800" cap="small" dirty="0">
                <a:solidFill>
                  <a:srgbClr val="0070C0"/>
                </a:solidFill>
                <a:effectLst>
                  <a:outerShdw blurRad="38100" dist="38100" dir="2700000" algn="tl">
                    <a:srgbClr val="000000">
                      <a:alpha val="43137"/>
                    </a:srgbClr>
                  </a:outerShdw>
                </a:effectLst>
              </a:rPr>
              <a:t> (May</a:t>
            </a:r>
            <a:r>
              <a:rPr lang="mk-MK" altLang="en-US" sz="1800" cap="small" dirty="0">
                <a:solidFill>
                  <a:srgbClr val="0070C0"/>
                </a:solidFill>
                <a:effectLst>
                  <a:outerShdw blurRad="38100" dist="38100" dir="2700000" algn="tl">
                    <a:srgbClr val="000000">
                      <a:alpha val="43137"/>
                    </a:srgbClr>
                  </a:outerShdw>
                </a:effectLst>
              </a:rPr>
              <a:t> </a:t>
            </a:r>
            <a:r>
              <a:rPr lang="en-US" altLang="en-US" sz="1800" cap="small" dirty="0">
                <a:solidFill>
                  <a:srgbClr val="0070C0"/>
                </a:solidFill>
                <a:effectLst>
                  <a:outerShdw blurRad="38100" dist="38100" dir="2700000" algn="tl">
                    <a:srgbClr val="000000">
                      <a:alpha val="43137"/>
                    </a:srgbClr>
                  </a:outerShdw>
                </a:effectLst>
              </a:rPr>
              <a:t>201</a:t>
            </a:r>
            <a:r>
              <a:rPr lang="mk-MK" altLang="en-US" sz="1800" cap="small" dirty="0">
                <a:solidFill>
                  <a:srgbClr val="0070C0"/>
                </a:solidFill>
                <a:effectLst>
                  <a:outerShdw blurRad="38100" dist="38100" dir="2700000" algn="tl">
                    <a:srgbClr val="000000">
                      <a:alpha val="43137"/>
                    </a:srgbClr>
                  </a:outerShdw>
                </a:effectLst>
              </a:rPr>
              <a:t>9</a:t>
            </a:r>
            <a:r>
              <a:rPr lang="en-US" altLang="en-US" sz="1800" cap="small" dirty="0">
                <a:solidFill>
                  <a:srgbClr val="0070C0"/>
                </a:solidFill>
                <a:effectLst>
                  <a:outerShdw blurRad="38100" dist="38100" dir="2700000" algn="tl">
                    <a:srgbClr val="000000">
                      <a:alpha val="43137"/>
                    </a:srgbClr>
                  </a:outerShdw>
                </a:effectLst>
              </a:rPr>
              <a:t>)</a:t>
            </a:r>
            <a:endParaRPr lang="mk-MK" altLang="en-US" sz="1800" cap="small" dirty="0">
              <a:solidFill>
                <a:srgbClr val="0070C0"/>
              </a:solidFill>
              <a:effectLst>
                <a:outerShdw blurRad="38100" dist="38100" dir="2700000" algn="tl">
                  <a:srgbClr val="000000">
                    <a:alpha val="43137"/>
                  </a:srgbClr>
                </a:outerShdw>
              </a:effectLst>
            </a:endParaRPr>
          </a:p>
          <a:p>
            <a:pPr>
              <a:spcBef>
                <a:spcPts val="1200"/>
              </a:spcBef>
            </a:pPr>
            <a:r>
              <a:rPr lang="en-US" altLang="en-US" sz="1800" cap="small" dirty="0">
                <a:solidFill>
                  <a:srgbClr val="0070C0"/>
                </a:solidFill>
                <a:effectLst>
                  <a:outerShdw blurRad="38100" dist="38100" dir="2700000" algn="tl">
                    <a:srgbClr val="000000">
                      <a:alpha val="43137"/>
                    </a:srgbClr>
                  </a:outerShdw>
                </a:effectLst>
              </a:rPr>
              <a:t>Plenary meetings</a:t>
            </a:r>
            <a:r>
              <a:rPr lang="mk-MK" altLang="en-US" sz="1800" cap="small" dirty="0">
                <a:solidFill>
                  <a:srgbClr val="0070C0"/>
                </a:solidFill>
                <a:effectLst>
                  <a:outerShdw blurRad="38100" dist="38100" dir="2700000" algn="tl">
                    <a:srgbClr val="000000">
                      <a:alpha val="43137"/>
                    </a:srgbClr>
                  </a:outerShdw>
                </a:effectLst>
              </a:rPr>
              <a:t>:	2</a:t>
            </a:r>
            <a:r>
              <a:rPr lang="en-US" altLang="en-US" sz="1800" cap="small" dirty="0">
                <a:solidFill>
                  <a:srgbClr val="0070C0"/>
                </a:solidFill>
                <a:effectLst>
                  <a:outerShdw blurRad="38100" dist="38100" dir="2700000" algn="tl">
                    <a:srgbClr val="000000">
                      <a:alpha val="43137"/>
                    </a:srgbClr>
                  </a:outerShdw>
                </a:effectLst>
              </a:rPr>
              <a:t>4</a:t>
            </a:r>
            <a:endParaRPr lang="mk-MK" altLang="en-US" sz="1800" cap="small" dirty="0">
              <a:solidFill>
                <a:srgbClr val="0070C0"/>
              </a:solidFill>
              <a:effectLst>
                <a:outerShdw blurRad="38100" dist="38100" dir="2700000" algn="tl">
                  <a:srgbClr val="000000">
                    <a:alpha val="43137"/>
                  </a:srgbClr>
                </a:outerShdw>
              </a:effectLst>
            </a:endParaRPr>
          </a:p>
          <a:p>
            <a:pPr>
              <a:spcBef>
                <a:spcPts val="1200"/>
              </a:spcBef>
            </a:pPr>
            <a:r>
              <a:rPr lang="en-US" altLang="en-US" sz="1800" cap="small" dirty="0">
                <a:solidFill>
                  <a:srgbClr val="0070C0"/>
                </a:solidFill>
                <a:effectLst>
                  <a:outerShdw blurRad="38100" dist="38100" dir="2700000" algn="tl">
                    <a:srgbClr val="000000">
                      <a:alpha val="43137"/>
                    </a:srgbClr>
                  </a:outerShdw>
                </a:effectLst>
              </a:rPr>
              <a:t>Website</a:t>
            </a:r>
            <a:r>
              <a:rPr lang="mk-MK" altLang="en-US" sz="1800" cap="small" dirty="0">
                <a:solidFill>
                  <a:srgbClr val="0070C0"/>
                </a:solidFill>
                <a:effectLst>
                  <a:outerShdw blurRad="38100" dist="38100" dir="2700000" algn="tl">
                    <a:srgbClr val="000000">
                      <a:alpha val="43137"/>
                    </a:srgbClr>
                  </a:outerShdw>
                </a:effectLst>
              </a:rPr>
              <a:t>:</a:t>
            </a:r>
            <a:r>
              <a:rPr lang="en-US" altLang="en-US" sz="1800" cap="small" dirty="0">
                <a:solidFill>
                  <a:srgbClr val="0070C0"/>
                </a:solidFill>
                <a:effectLst>
                  <a:outerShdw blurRad="38100" dist="38100" dir="2700000" algn="tl">
                    <a:srgbClr val="000000">
                      <a:alpha val="43137"/>
                    </a:srgbClr>
                  </a:outerShdw>
                </a:effectLst>
              </a:rPr>
              <a:t> </a:t>
            </a:r>
            <a:r>
              <a:rPr lang="en-US" altLang="en-US" sz="1800" cap="small" dirty="0">
                <a:solidFill>
                  <a:srgbClr val="0070C0"/>
                </a:solidFill>
                <a:effectLst>
                  <a:outerShdw blurRad="38100" dist="38100" dir="2700000" algn="tl">
                    <a:srgbClr val="000000">
                      <a:alpha val="43137"/>
                    </a:srgbClr>
                  </a:outerShdw>
                </a:effectLst>
                <a:hlinkClick r:id="rId2"/>
              </a:rPr>
              <a:t>https://isrsm.gov.mk/en/committee/show/9263</a:t>
            </a:r>
            <a:endParaRPr lang="mk-MK" altLang="en-US" sz="1800" cap="small" dirty="0">
              <a:solidFill>
                <a:srgbClr val="0070C0"/>
              </a:solidFill>
              <a:effectLst>
                <a:outerShdw blurRad="38100" dist="38100" dir="2700000" algn="tl">
                  <a:srgbClr val="000000">
                    <a:alpha val="43137"/>
                  </a:srgbClr>
                </a:outerShdw>
              </a:effectLst>
            </a:endParaRPr>
          </a:p>
        </p:txBody>
      </p:sp>
      <p:sp>
        <p:nvSpPr>
          <p:cNvPr id="8" name="Title 1">
            <a:extLst>
              <a:ext uri="{FF2B5EF4-FFF2-40B4-BE49-F238E27FC236}">
                <a16:creationId xmlns:a16="http://schemas.microsoft.com/office/drawing/2014/main" id="{B18380CD-311E-801D-C285-ACAC55DD4BE2}"/>
              </a:ext>
            </a:extLst>
          </p:cNvPr>
          <p:cNvSpPr>
            <a:spLocks noGrp="1"/>
          </p:cNvSpPr>
          <p:nvPr>
            <p:ph type="title"/>
          </p:nvPr>
        </p:nvSpPr>
        <p:spPr>
          <a:xfrm>
            <a:off x="565426" y="579438"/>
            <a:ext cx="7686700" cy="369332"/>
          </a:xfrm>
          <a:solidFill>
            <a:schemeClr val="accent1"/>
          </a:solidFill>
        </p:spPr>
        <p:txBody>
          <a:bodyPr>
            <a:noAutofit/>
          </a:bodyPr>
          <a:lstStyle/>
          <a:p>
            <a:r>
              <a:rPr lang="en-US" sz="1800" b="1"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sz="1800" b="1" dirty="0">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426" y="579438"/>
            <a:ext cx="7686700" cy="369332"/>
          </a:xfrm>
          <a:solidFill>
            <a:schemeClr val="accent1"/>
          </a:solidFill>
        </p:spPr>
        <p:txBody>
          <a:bodyPr>
            <a:noAutofit/>
          </a:bodyPr>
          <a:lstStyle/>
          <a:p>
            <a:r>
              <a:rPr lang="en-US" sz="1800" b="1"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sz="1800" b="1" dirty="0">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sp>
        <p:nvSpPr>
          <p:cNvPr id="4" name="Footer Placeholder 3"/>
          <p:cNvSpPr>
            <a:spLocks noGrp="1"/>
          </p:cNvSpPr>
          <p:nvPr>
            <p:ph type="ftr" sz="quarter" idx="16"/>
          </p:nvPr>
        </p:nvSpPr>
        <p:spPr/>
        <p:txBody>
          <a:bodyPr/>
          <a:lstStyle/>
          <a:p>
            <a:endParaRPr lang="en-US" dirty="0"/>
          </a:p>
        </p:txBody>
      </p:sp>
      <p:sp>
        <p:nvSpPr>
          <p:cNvPr id="6" name="TextBox 2"/>
          <p:cNvSpPr txBox="1">
            <a:spLocks noChangeArrowheads="1"/>
          </p:cNvSpPr>
          <p:nvPr/>
        </p:nvSpPr>
        <p:spPr bwMode="auto">
          <a:xfrm>
            <a:off x="571472" y="1214422"/>
            <a:ext cx="3741740" cy="369332"/>
          </a:xfrm>
          <a:prstGeom prst="rect">
            <a:avLst/>
          </a:prstGeom>
          <a:noFill/>
          <a:ln w="9525">
            <a:noFill/>
            <a:miter lim="800000"/>
            <a:headEnd/>
            <a:tailEnd/>
          </a:ln>
        </p:spPr>
        <p:txBody>
          <a:bodyPr wrap="square">
            <a:spAutoFit/>
          </a:bodyPr>
          <a:lstStyle/>
          <a:p>
            <a:r>
              <a:rPr lang="en-US" altLang="en-US" cap="small" dirty="0">
                <a:solidFill>
                  <a:srgbClr val="0070C0"/>
                </a:solidFill>
                <a:effectLst>
                  <a:outerShdw blurRad="38100" dist="38100" dir="2700000" algn="tl">
                    <a:srgbClr val="000000">
                      <a:alpha val="43137"/>
                    </a:srgbClr>
                  </a:outerShdw>
                </a:effectLst>
              </a:rPr>
              <a:t>Scope:</a:t>
            </a:r>
          </a:p>
        </p:txBody>
      </p:sp>
      <p:sp>
        <p:nvSpPr>
          <p:cNvPr id="7" name="TextBox 3"/>
          <p:cNvSpPr txBox="1">
            <a:spLocks noGrp="1" noChangeArrowheads="1"/>
          </p:cNvSpPr>
          <p:nvPr>
            <p:ph sz="quarter" idx="1"/>
          </p:nvPr>
        </p:nvSpPr>
        <p:spPr bwMode="auto">
          <a:xfrm>
            <a:off x="571472" y="1643050"/>
            <a:ext cx="7686699" cy="4201150"/>
          </a:xfrm>
          <a:prstGeom prst="rect">
            <a:avLst/>
          </a:prstGeom>
          <a:noFill/>
          <a:ln w="9525">
            <a:noFill/>
            <a:miter lim="800000"/>
            <a:headEnd/>
            <a:tailEnd/>
          </a:ln>
        </p:spPr>
        <p:txBody>
          <a:bodyPr wrap="square">
            <a:spAutoFit/>
          </a:bodyPr>
          <a:lstStyle/>
          <a:p>
            <a:pPr marL="0" indent="0" algn="just">
              <a:buNone/>
            </a:pPr>
            <a:r>
              <a:rPr lang="en-US" altLang="en-US" sz="1800" cap="small" dirty="0">
                <a:solidFill>
                  <a:srgbClr val="0070C0"/>
                </a:solidFill>
                <a:effectLst>
                  <a:outerShdw blurRad="38100" dist="38100" dir="2700000" algn="tl">
                    <a:srgbClr val="000000">
                      <a:alpha val="43137"/>
                    </a:srgbClr>
                  </a:outerShdw>
                </a:effectLst>
              </a:rPr>
              <a:t>Standardization of all aspects, including safety requirements for manufacture, installation, and operation of </a:t>
            </a:r>
            <a:r>
              <a:rPr lang="en-US" altLang="en-US" sz="1800" cap="small" dirty="0">
                <a:solidFill>
                  <a:srgbClr val="FF0000"/>
                </a:solidFill>
                <a:effectLst>
                  <a:outerShdw blurRad="38100" dist="38100" dir="2700000" algn="tl">
                    <a:srgbClr val="000000">
                      <a:alpha val="43137"/>
                    </a:srgbClr>
                  </a:outerShdw>
                </a:effectLst>
              </a:rPr>
              <a:t>lifts for transport of people, lifts for transport of people and goods, service lifts, escalators and moving walks, lift platforms, and means to lift people and/or goods</a:t>
            </a:r>
            <a:r>
              <a:rPr lang="en-US" altLang="en-US" sz="1800" cap="small" dirty="0">
                <a:solidFill>
                  <a:srgbClr val="0070C0"/>
                </a:solidFill>
                <a:effectLst>
                  <a:outerShdw blurRad="38100" dist="38100" dir="2700000" algn="tl">
                    <a:srgbClr val="000000">
                      <a:alpha val="43137"/>
                    </a:srgbClr>
                  </a:outerShdw>
                </a:effectLst>
              </a:rPr>
              <a:t>.</a:t>
            </a:r>
          </a:p>
          <a:p>
            <a:pPr marL="0" indent="0" algn="just">
              <a:buNone/>
            </a:pPr>
            <a:r>
              <a:rPr lang="en-US" altLang="en-US" sz="1800" cap="small" dirty="0">
                <a:solidFill>
                  <a:srgbClr val="0070C0"/>
                </a:solidFill>
                <a:effectLst>
                  <a:outerShdw blurRad="38100" dist="38100" dir="2700000" algn="tl">
                    <a:srgbClr val="000000">
                      <a:alpha val="43137"/>
                    </a:srgbClr>
                  </a:outerShdw>
                </a:effectLst>
              </a:rPr>
              <a:t>Standardization in the field of safety of </a:t>
            </a:r>
            <a:r>
              <a:rPr lang="en-US" altLang="en-US" sz="1800" cap="small" dirty="0">
                <a:solidFill>
                  <a:srgbClr val="FF0000"/>
                </a:solidFill>
                <a:effectLst>
                  <a:outerShdw blurRad="38100" dist="38100" dir="2700000" algn="tl">
                    <a:srgbClr val="000000">
                      <a:alpha val="43137"/>
                    </a:srgbClr>
                  </a:outerShdw>
                </a:effectLst>
              </a:rPr>
              <a:t>chains, ropes, webbing, slings</a:t>
            </a:r>
            <a:r>
              <a:rPr lang="en-US" altLang="en-US" sz="1800" cap="small" dirty="0">
                <a:solidFill>
                  <a:srgbClr val="0070C0"/>
                </a:solidFill>
                <a:effectLst>
                  <a:outerShdw blurRad="38100" dist="38100" dir="2700000" algn="tl">
                    <a:srgbClr val="000000">
                      <a:alpha val="43137"/>
                    </a:srgbClr>
                  </a:outerShdw>
                </a:effectLst>
              </a:rPr>
              <a:t>, and accessories intended for hanging, lifting, and lowering of people and load.</a:t>
            </a:r>
          </a:p>
          <a:p>
            <a:pPr marL="0" indent="0" algn="just">
              <a:buNone/>
            </a:pPr>
            <a:r>
              <a:rPr lang="en-US" altLang="en-US" sz="1800" cap="small" dirty="0">
                <a:solidFill>
                  <a:srgbClr val="0070C0"/>
                </a:solidFill>
                <a:effectLst>
                  <a:outerShdw blurRad="38100" dist="38100" dir="2700000" algn="tl">
                    <a:srgbClr val="000000">
                      <a:alpha val="43137"/>
                    </a:srgbClr>
                  </a:outerShdw>
                </a:effectLst>
              </a:rPr>
              <a:t>Standardization in the field of </a:t>
            </a:r>
            <a:r>
              <a:rPr lang="en-US" altLang="en-US" sz="1800" cap="small" dirty="0">
                <a:solidFill>
                  <a:srgbClr val="FF0000"/>
                </a:solidFill>
                <a:effectLst>
                  <a:outerShdw blurRad="38100" dist="38100" dir="2700000" algn="tl">
                    <a:srgbClr val="000000">
                      <a:alpha val="43137"/>
                    </a:srgbClr>
                  </a:outerShdw>
                </a:effectLst>
              </a:rPr>
              <a:t>cranes</a:t>
            </a:r>
            <a:r>
              <a:rPr lang="en-US" altLang="en-US" sz="1800" cap="small" dirty="0">
                <a:solidFill>
                  <a:srgbClr val="0070C0"/>
                </a:solidFill>
                <a:effectLst>
                  <a:outerShdw blurRad="38100" dist="38100" dir="2700000" algn="tl">
                    <a:srgbClr val="000000">
                      <a:alpha val="43137"/>
                    </a:srgbClr>
                  </a:outerShdw>
                </a:effectLst>
              </a:rPr>
              <a:t> and other equipment for lifting and moving of load, especially in terms of terminology, determining cargo capacity, examination, safety, the general principles of construction, maintenance, and their use.</a:t>
            </a:r>
          </a:p>
          <a:p>
            <a:pPr marL="0" indent="0" algn="just">
              <a:buNone/>
            </a:pPr>
            <a:r>
              <a:rPr lang="en-US" altLang="en-US" sz="1800" cap="small" dirty="0">
                <a:solidFill>
                  <a:srgbClr val="0070C0"/>
                </a:solidFill>
                <a:effectLst>
                  <a:outerShdw blurRad="38100" dist="38100" dir="2700000" algn="tl">
                    <a:srgbClr val="000000">
                      <a:alpha val="43137"/>
                    </a:srgbClr>
                  </a:outerShdw>
                </a:effectLst>
              </a:rPr>
              <a:t>Standardization in the field of </a:t>
            </a:r>
            <a:r>
              <a:rPr lang="en-US" altLang="en-US" sz="1800" cap="small" dirty="0">
                <a:solidFill>
                  <a:srgbClr val="FF0000"/>
                </a:solidFill>
                <a:effectLst>
                  <a:outerShdw blurRad="38100" dist="38100" dir="2700000" algn="tl">
                    <a:srgbClr val="000000">
                      <a:alpha val="43137"/>
                    </a:srgbClr>
                  </a:outerShdw>
                </a:effectLst>
              </a:rPr>
              <a:t>cableway installations designed to carry persons</a:t>
            </a:r>
            <a:r>
              <a:rPr lang="en-US" altLang="en-US" sz="1800" cap="small" dirty="0">
                <a:solidFill>
                  <a:srgbClr val="0070C0"/>
                </a:solidFill>
                <a:effectLst>
                  <a:outerShdw blurRad="38100" dist="38100" dir="2700000" algn="tl">
                    <a:srgbClr val="000000">
                      <a:alpha val="43137"/>
                    </a:srgbClr>
                  </a:outerShdw>
                </a:effectLst>
              </a:rPr>
              <a:t> and ski lifts.</a:t>
            </a:r>
            <a:endParaRPr lang="en-US" altLang="en-US" sz="1800" b="1" cap="small"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6"/>
          </p:nvPr>
        </p:nvSpPr>
        <p:spPr/>
        <p:txBody>
          <a:bodyPr/>
          <a:lstStyle/>
          <a:p>
            <a:endParaRPr lang="en-US" dirty="0"/>
          </a:p>
        </p:txBody>
      </p:sp>
      <p:sp>
        <p:nvSpPr>
          <p:cNvPr id="6" name="TextBox 2"/>
          <p:cNvSpPr txBox="1">
            <a:spLocks noChangeArrowheads="1"/>
          </p:cNvSpPr>
          <p:nvPr/>
        </p:nvSpPr>
        <p:spPr bwMode="auto">
          <a:xfrm>
            <a:off x="539458" y="1052736"/>
            <a:ext cx="7027888" cy="369332"/>
          </a:xfrm>
          <a:prstGeom prst="rect">
            <a:avLst/>
          </a:prstGeom>
          <a:noFill/>
          <a:ln w="9525">
            <a:noFill/>
            <a:miter lim="800000"/>
            <a:headEnd/>
            <a:tailEnd/>
          </a:ln>
        </p:spPr>
        <p:txBody>
          <a:bodyPr wrap="square">
            <a:spAutoFit/>
          </a:bodyPr>
          <a:lstStyle/>
          <a:p>
            <a:r>
              <a:rPr lang="en-US" altLang="en-US" cap="small" dirty="0">
                <a:solidFill>
                  <a:srgbClr val="0070C0"/>
                </a:solidFill>
                <a:effectLst>
                  <a:outerShdw blurRad="38100" dist="38100" dir="2700000" algn="tl">
                    <a:srgbClr val="000000">
                      <a:alpha val="43137"/>
                    </a:srgbClr>
                  </a:outerShdw>
                </a:effectLst>
              </a:rPr>
              <a:t>International and European “mirror” committees</a:t>
            </a:r>
            <a:endParaRPr lang="ru-RU" altLang="en-US" cap="small" dirty="0">
              <a:solidFill>
                <a:srgbClr val="0070C0"/>
              </a:solidFill>
              <a:effectLst>
                <a:outerShdw blurRad="38100" dist="38100" dir="2700000" algn="tl">
                  <a:srgbClr val="000000">
                    <a:alpha val="43137"/>
                  </a:srgbClr>
                </a:outerShdw>
              </a:effectLst>
            </a:endParaRPr>
          </a:p>
        </p:txBody>
      </p:sp>
      <p:graphicFrame>
        <p:nvGraphicFramePr>
          <p:cNvPr id="9" name="Content Placeholder 8">
            <a:extLst>
              <a:ext uri="{FF2B5EF4-FFF2-40B4-BE49-F238E27FC236}">
                <a16:creationId xmlns:a16="http://schemas.microsoft.com/office/drawing/2014/main" id="{96C39878-4AC5-410D-97CF-25C8A77F40B6}"/>
              </a:ext>
            </a:extLst>
          </p:cNvPr>
          <p:cNvGraphicFramePr>
            <a:graphicFrameLocks noGrp="1"/>
          </p:cNvGraphicFramePr>
          <p:nvPr>
            <p:ph sz="quarter" idx="4294967295"/>
            <p:extLst>
              <p:ext uri="{D42A27DB-BD31-4B8C-83A1-F6EECF244321}">
                <p14:modId xmlns:p14="http://schemas.microsoft.com/office/powerpoint/2010/main" val="4027707147"/>
              </p:ext>
            </p:extLst>
          </p:nvPr>
        </p:nvGraphicFramePr>
        <p:xfrm>
          <a:off x="453216" y="1526034"/>
          <a:ext cx="8237567" cy="5143325"/>
        </p:xfrm>
        <a:graphic>
          <a:graphicData uri="http://schemas.openxmlformats.org/drawingml/2006/table">
            <a:tbl>
              <a:tblPr firstRow="1" firstCol="1" bandRow="1">
                <a:tableStyleId>{B301B821-A1FF-4177-AEE7-76D212191A09}</a:tableStyleId>
              </a:tblPr>
              <a:tblGrid>
                <a:gridCol w="1151754">
                  <a:extLst>
                    <a:ext uri="{9D8B030D-6E8A-4147-A177-3AD203B41FA5}">
                      <a16:colId xmlns:a16="http://schemas.microsoft.com/office/drawing/2014/main" val="355404679"/>
                    </a:ext>
                  </a:extLst>
                </a:gridCol>
                <a:gridCol w="2703853">
                  <a:extLst>
                    <a:ext uri="{9D8B030D-6E8A-4147-A177-3AD203B41FA5}">
                      <a16:colId xmlns:a16="http://schemas.microsoft.com/office/drawing/2014/main" val="1797991571"/>
                    </a:ext>
                  </a:extLst>
                </a:gridCol>
                <a:gridCol w="1085461">
                  <a:extLst>
                    <a:ext uri="{9D8B030D-6E8A-4147-A177-3AD203B41FA5}">
                      <a16:colId xmlns:a16="http://schemas.microsoft.com/office/drawing/2014/main" val="3454473939"/>
                    </a:ext>
                  </a:extLst>
                </a:gridCol>
                <a:gridCol w="3296499">
                  <a:extLst>
                    <a:ext uri="{9D8B030D-6E8A-4147-A177-3AD203B41FA5}">
                      <a16:colId xmlns:a16="http://schemas.microsoft.com/office/drawing/2014/main" val="4069770924"/>
                    </a:ext>
                  </a:extLst>
                </a:gridCol>
              </a:tblGrid>
              <a:tr h="355692">
                <a:tc gridSpan="2">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500" dirty="0">
                          <a:effectLst/>
                          <a:latin typeface="+mn-lt"/>
                        </a:rPr>
                        <a:t>European committees</a:t>
                      </a:r>
                      <a:r>
                        <a:rPr lang="mk-MK" sz="1500" dirty="0">
                          <a:effectLst/>
                          <a:latin typeface="+mn-lt"/>
                        </a:rPr>
                        <a:t> </a:t>
                      </a:r>
                      <a:r>
                        <a:rPr lang="en-US" sz="1500" dirty="0">
                          <a:effectLst/>
                          <a:latin typeface="+mn-lt"/>
                        </a:rPr>
                        <a:t>- CEN</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hMerge="1">
                  <a:txBody>
                    <a:bodyPr/>
                    <a:lstStyle/>
                    <a:p>
                      <a:endParaRPr lang="en-US"/>
                    </a:p>
                  </a:txBody>
                  <a:tcPr/>
                </a:tc>
                <a:tc gridSpan="2">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500" dirty="0">
                          <a:effectLst/>
                          <a:latin typeface="+mn-lt"/>
                        </a:rPr>
                        <a:t>International </a:t>
                      </a:r>
                      <a:r>
                        <a:rPr kumimoji="0" lang="en-US" sz="1500" b="1" kern="1200" dirty="0">
                          <a:solidFill>
                            <a:schemeClr val="lt1"/>
                          </a:solidFill>
                          <a:effectLst/>
                          <a:latin typeface="+mn-lt"/>
                        </a:rPr>
                        <a:t>committees</a:t>
                      </a:r>
                      <a:r>
                        <a:rPr lang="mk-MK" sz="1500" dirty="0">
                          <a:effectLst/>
                          <a:latin typeface="+mn-lt"/>
                        </a:rPr>
                        <a:t> </a:t>
                      </a:r>
                      <a:r>
                        <a:rPr lang="en-US" sz="1500" dirty="0">
                          <a:effectLst/>
                          <a:latin typeface="+mn-lt"/>
                        </a:rPr>
                        <a:t>- ISO</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hMerge="1">
                  <a:txBody>
                    <a:bodyPr/>
                    <a:lstStyle/>
                    <a:p>
                      <a:endParaRPr lang="en-US"/>
                    </a:p>
                  </a:txBody>
                  <a:tcPr/>
                </a:tc>
                <a:extLst>
                  <a:ext uri="{0D108BD9-81ED-4DB2-BD59-A6C34878D82A}">
                    <a16:rowId xmlns:a16="http://schemas.microsoft.com/office/drawing/2014/main" val="3361925762"/>
                  </a:ext>
                </a:extLst>
              </a:tr>
              <a:tr h="1066314">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10</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Lifts, escalators and moving walks</a:t>
                      </a:r>
                    </a:p>
                    <a:p>
                      <a:pPr algn="l">
                        <a:lnSpc>
                          <a:spcPct val="107000"/>
                        </a:lnSpc>
                        <a:spcAft>
                          <a:spcPts val="0"/>
                        </a:spcAft>
                      </a:pPr>
                      <a:r>
                        <a:rPr lang="en-US" sz="1200" dirty="0">
                          <a:solidFill>
                            <a:srgbClr val="FF0000"/>
                          </a:solidFill>
                          <a:effectLst/>
                          <a:latin typeface="+mn-lt"/>
                        </a:rPr>
                        <a:t>(monitoring the work since Jun 2010)</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marL="0" algn="l" defTabSz="457063" rtl="0" eaLnBrk="1" latinLnBrk="0" hangingPunct="1">
                        <a:lnSpc>
                          <a:spcPct val="107000"/>
                        </a:lnSpc>
                        <a:spcAft>
                          <a:spcPts val="0"/>
                        </a:spcAft>
                      </a:pPr>
                      <a:r>
                        <a:rPr lang="en-US" sz="1400" b="1" kern="1200" dirty="0">
                          <a:solidFill>
                            <a:sysClr val="windowText" lastClr="000000"/>
                          </a:solidFill>
                          <a:effectLst/>
                          <a:latin typeface="+mn-lt"/>
                        </a:rPr>
                        <a:t>ISO/TC 96</a:t>
                      </a:r>
                      <a:endParaRPr lang="en-US" sz="1400" b="1" kern="1200" dirty="0">
                        <a:solidFill>
                          <a:sysClr val="windowText" lastClr="000000"/>
                        </a:solidFill>
                        <a:effectLst/>
                        <a:latin typeface="+mn-lt"/>
                        <a:ea typeface="+mn-ea"/>
                        <a:cs typeface="+mn-cs"/>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Cranes </a:t>
                      </a:r>
                    </a:p>
                    <a:p>
                      <a:pPr algn="l">
                        <a:lnSpc>
                          <a:spcPct val="107000"/>
                        </a:lnSpc>
                        <a:spcAft>
                          <a:spcPts val="0"/>
                        </a:spcAft>
                      </a:pPr>
                      <a:r>
                        <a:rPr lang="en-US" sz="1200" dirty="0">
                          <a:solidFill>
                            <a:srgbClr val="FF0000"/>
                          </a:solidFill>
                          <a:effectLst/>
                          <a:latin typeface="+mn-lt"/>
                        </a:rPr>
                        <a:t>(Observing member since Jun 2010)</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1719597664"/>
                  </a:ext>
                </a:extLst>
              </a:tr>
              <a:tr h="781686">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98</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Lifting platforms</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400" b="1" kern="1200" dirty="0">
                          <a:solidFill>
                            <a:sysClr val="windowText" lastClr="000000"/>
                          </a:solidFill>
                          <a:effectLst/>
                          <a:latin typeface="+mn-lt"/>
                        </a:rPr>
                        <a:t>ISO/TC 111</a:t>
                      </a:r>
                      <a:endParaRPr lang="en-US" sz="1400" b="1" kern="1200" dirty="0">
                        <a:solidFill>
                          <a:sysClr val="windowText" lastClr="000000"/>
                        </a:solidFill>
                        <a:effectLst/>
                        <a:latin typeface="+mn-lt"/>
                        <a:ea typeface="+mn-ea"/>
                        <a:cs typeface="+mn-cs"/>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Round steel link chains, chain slings, components and accessories</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3037869960"/>
                  </a:ext>
                </a:extLst>
              </a:tr>
              <a:tr h="973264">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147</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Cranes – Safety </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400" b="1" kern="1200" dirty="0">
                          <a:solidFill>
                            <a:sysClr val="windowText" lastClr="000000"/>
                          </a:solidFill>
                          <a:effectLst/>
                          <a:latin typeface="+mn-lt"/>
                        </a:rPr>
                        <a:t>ISO/TC 178</a:t>
                      </a:r>
                      <a:endParaRPr lang="en-US" sz="1400" b="1" kern="1200" dirty="0">
                        <a:solidFill>
                          <a:sysClr val="windowText" lastClr="000000"/>
                        </a:solidFill>
                        <a:effectLst/>
                        <a:latin typeface="+mn-lt"/>
                        <a:ea typeface="+mn-ea"/>
                        <a:cs typeface="+mn-cs"/>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Lifts, escalators, passenger conveyors</a:t>
                      </a:r>
                    </a:p>
                    <a:p>
                      <a:pPr algn="l">
                        <a:lnSpc>
                          <a:spcPct val="107000"/>
                        </a:lnSpc>
                        <a:spcAft>
                          <a:spcPts val="0"/>
                        </a:spcAft>
                      </a:pPr>
                      <a:r>
                        <a:rPr lang="en-US" sz="1200" dirty="0">
                          <a:solidFill>
                            <a:srgbClr val="FF0000"/>
                          </a:solidFill>
                          <a:effectLst/>
                          <a:latin typeface="+mn-lt"/>
                        </a:rPr>
                        <a:t>(Observing member since August 2010)</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699107416"/>
                  </a:ext>
                </a:extLst>
              </a:tr>
              <a:tr h="516695">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149</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Power-operated warehouse equipment- Safety</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400" b="1" kern="1200" dirty="0">
                          <a:solidFill>
                            <a:sysClr val="windowText" lastClr="000000"/>
                          </a:solidFill>
                          <a:effectLst/>
                          <a:latin typeface="+mn-lt"/>
                        </a:rPr>
                        <a:t>ISO/TC 214</a:t>
                      </a:r>
                      <a:endParaRPr lang="en-US" sz="1400" b="1" kern="1200" dirty="0">
                        <a:solidFill>
                          <a:sysClr val="windowText" lastClr="000000"/>
                        </a:solidFill>
                        <a:effectLst/>
                        <a:latin typeface="+mn-lt"/>
                        <a:ea typeface="+mn-ea"/>
                        <a:cs typeface="+mn-cs"/>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Elevating work platforms</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4207587489"/>
                  </a:ext>
                </a:extLst>
              </a:tr>
              <a:tr h="724837">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168</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Chains, ropes, webbing, slings and accessories - Safety</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400" b="1" kern="1200" dirty="0">
                          <a:solidFill>
                            <a:sysClr val="windowText" lastClr="000000"/>
                          </a:solidFill>
                          <a:effectLst/>
                          <a:latin typeface="+mn-lt"/>
                        </a:rPr>
                        <a:t>ISO/TC 105</a:t>
                      </a:r>
                      <a:endParaRPr lang="en-US" sz="1400" b="1" kern="1200" dirty="0">
                        <a:solidFill>
                          <a:sysClr val="windowText" lastClr="000000"/>
                        </a:solidFill>
                        <a:effectLst/>
                        <a:latin typeface="+mn-lt"/>
                        <a:ea typeface="+mn-ea"/>
                        <a:cs typeface="+mn-cs"/>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Steel wire ropes</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1711656853"/>
                  </a:ext>
                </a:extLst>
              </a:tr>
              <a:tr h="724837">
                <a:tc>
                  <a:txBody>
                    <a:bodyPr/>
                    <a:lstStyle>
                      <a:lvl1pPr marL="0" algn="l" rtl="0" eaLnBrk="1" latinLnBrk="0" hangingPunct="1">
                        <a:defRPr kumimoji="0" b="1" kern="1200">
                          <a:solidFill>
                            <a:schemeClr val="lt1"/>
                          </a:solidFill>
                          <a:latin typeface="Trebuchet MS"/>
                        </a:defRPr>
                      </a:lvl1pPr>
                      <a:lvl2pPr marL="457200" algn="l" rtl="0" eaLnBrk="1" latinLnBrk="0" hangingPunct="1">
                        <a:defRPr kumimoji="0" b="1" kern="1200">
                          <a:solidFill>
                            <a:schemeClr val="lt1"/>
                          </a:solidFill>
                          <a:latin typeface="Trebuchet MS"/>
                        </a:defRPr>
                      </a:lvl2pPr>
                      <a:lvl3pPr marL="914400" algn="l" rtl="0" eaLnBrk="1" latinLnBrk="0" hangingPunct="1">
                        <a:defRPr kumimoji="0" b="1" kern="1200">
                          <a:solidFill>
                            <a:schemeClr val="lt1"/>
                          </a:solidFill>
                          <a:latin typeface="Trebuchet MS"/>
                        </a:defRPr>
                      </a:lvl3pPr>
                      <a:lvl4pPr marL="1371600" algn="l" rtl="0" eaLnBrk="1" latinLnBrk="0" hangingPunct="1">
                        <a:defRPr kumimoji="0" b="1" kern="1200">
                          <a:solidFill>
                            <a:schemeClr val="lt1"/>
                          </a:solidFill>
                          <a:latin typeface="Trebuchet MS"/>
                        </a:defRPr>
                      </a:lvl4pPr>
                      <a:lvl5pPr marL="1828800" algn="l" rtl="0" eaLnBrk="1" latinLnBrk="0" hangingPunct="1">
                        <a:defRPr kumimoji="0" b="1" kern="1200">
                          <a:solidFill>
                            <a:schemeClr val="lt1"/>
                          </a:solidFill>
                          <a:latin typeface="Trebuchet MS"/>
                        </a:defRPr>
                      </a:lvl5pPr>
                      <a:lvl6pPr marL="2286000" algn="l" rtl="0" eaLnBrk="1" latinLnBrk="0" hangingPunct="1">
                        <a:defRPr kumimoji="0" b="1" kern="1200">
                          <a:solidFill>
                            <a:schemeClr val="lt1"/>
                          </a:solidFill>
                          <a:latin typeface="Trebuchet MS"/>
                        </a:defRPr>
                      </a:lvl6pPr>
                      <a:lvl7pPr marL="2743200" algn="l" rtl="0" eaLnBrk="1" latinLnBrk="0" hangingPunct="1">
                        <a:defRPr kumimoji="0" b="1" kern="1200">
                          <a:solidFill>
                            <a:schemeClr val="lt1"/>
                          </a:solidFill>
                          <a:latin typeface="Trebuchet MS"/>
                        </a:defRPr>
                      </a:lvl7pPr>
                      <a:lvl8pPr marL="3200400" algn="l" rtl="0" eaLnBrk="1" latinLnBrk="0" hangingPunct="1">
                        <a:defRPr kumimoji="0" b="1" kern="1200">
                          <a:solidFill>
                            <a:schemeClr val="lt1"/>
                          </a:solidFill>
                          <a:latin typeface="Trebuchet MS"/>
                        </a:defRPr>
                      </a:lvl8pPr>
                      <a:lvl9pPr marL="3657600" algn="l" rtl="0" eaLnBrk="1" latinLnBrk="0" hangingPunct="1">
                        <a:defRPr kumimoji="0" b="1" kern="1200">
                          <a:solidFill>
                            <a:schemeClr val="lt1"/>
                          </a:solidFill>
                          <a:latin typeface="Trebuchet MS"/>
                        </a:defRPr>
                      </a:lvl9pPr>
                    </a:lstStyle>
                    <a:p>
                      <a:pPr algn="l">
                        <a:lnSpc>
                          <a:spcPct val="107000"/>
                        </a:lnSpc>
                        <a:spcAft>
                          <a:spcPts val="0"/>
                        </a:spcAft>
                      </a:pPr>
                      <a:r>
                        <a:rPr lang="en-US" sz="1400" b="1" dirty="0">
                          <a:solidFill>
                            <a:sysClr val="windowText" lastClr="000000"/>
                          </a:solidFill>
                          <a:effectLst/>
                          <a:latin typeface="+mn-lt"/>
                        </a:rPr>
                        <a:t>CEN/TC 242</a:t>
                      </a:r>
                      <a:endParaRPr lang="en-US" sz="1400" b="1"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Safety requirements for passenger transportation by rope </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400" dirty="0">
                          <a:solidFill>
                            <a:sysClr val="windowText" lastClr="000000"/>
                          </a:solidFill>
                          <a:effectLst/>
                          <a:latin typeface="+mn-lt"/>
                        </a:rPr>
                        <a:t> </a:t>
                      </a:r>
                      <a:endParaRPr lang="en-US" sz="1400" dirty="0">
                        <a:solidFill>
                          <a:sysClr val="windowText" lastClr="000000"/>
                        </a:solidFill>
                        <a:effectLst/>
                        <a:latin typeface="+mn-lt"/>
                        <a:ea typeface="Calibri" panose="020F0502020204030204" pitchFamily="34" charset="0"/>
                        <a:cs typeface="Times New Roman" panose="02020603050405020304" pitchFamily="18" charset="0"/>
                      </a:endParaRPr>
                    </a:p>
                  </a:txBody>
                  <a:tcPr marL="42117" marR="42117" marT="0" marB="0" anchor="ctr"/>
                </a:tc>
                <a:tc>
                  <a:txBody>
                    <a:bodyPr/>
                    <a:lstStyle>
                      <a:lvl1pPr marL="0" algn="l" rtl="0" eaLnBrk="1" latinLnBrk="0" hangingPunct="1">
                        <a:defRPr kumimoji="0" kern="1200">
                          <a:solidFill>
                            <a:schemeClr val="dk1"/>
                          </a:solidFill>
                          <a:latin typeface="Trebuchet MS"/>
                        </a:defRPr>
                      </a:lvl1pPr>
                      <a:lvl2pPr marL="457200" algn="l" rtl="0" eaLnBrk="1" latinLnBrk="0" hangingPunct="1">
                        <a:defRPr kumimoji="0" kern="1200">
                          <a:solidFill>
                            <a:schemeClr val="dk1"/>
                          </a:solidFill>
                          <a:latin typeface="Trebuchet MS"/>
                        </a:defRPr>
                      </a:lvl2pPr>
                      <a:lvl3pPr marL="914400" algn="l" rtl="0" eaLnBrk="1" latinLnBrk="0" hangingPunct="1">
                        <a:defRPr kumimoji="0" kern="1200">
                          <a:solidFill>
                            <a:schemeClr val="dk1"/>
                          </a:solidFill>
                          <a:latin typeface="Trebuchet MS"/>
                        </a:defRPr>
                      </a:lvl3pPr>
                      <a:lvl4pPr marL="1371600" algn="l" rtl="0" eaLnBrk="1" latinLnBrk="0" hangingPunct="1">
                        <a:defRPr kumimoji="0" kern="1200">
                          <a:solidFill>
                            <a:schemeClr val="dk1"/>
                          </a:solidFill>
                          <a:latin typeface="Trebuchet MS"/>
                        </a:defRPr>
                      </a:lvl4pPr>
                      <a:lvl5pPr marL="1828800" algn="l" rtl="0" eaLnBrk="1" latinLnBrk="0" hangingPunct="1">
                        <a:defRPr kumimoji="0" kern="1200">
                          <a:solidFill>
                            <a:schemeClr val="dk1"/>
                          </a:solidFill>
                          <a:latin typeface="Trebuchet MS"/>
                        </a:defRPr>
                      </a:lvl5pPr>
                      <a:lvl6pPr marL="2286000" algn="l" rtl="0" eaLnBrk="1" latinLnBrk="0" hangingPunct="1">
                        <a:defRPr kumimoji="0" kern="1200">
                          <a:solidFill>
                            <a:schemeClr val="dk1"/>
                          </a:solidFill>
                          <a:latin typeface="Trebuchet MS"/>
                        </a:defRPr>
                      </a:lvl6pPr>
                      <a:lvl7pPr marL="2743200" algn="l" rtl="0" eaLnBrk="1" latinLnBrk="0" hangingPunct="1">
                        <a:defRPr kumimoji="0" kern="1200">
                          <a:solidFill>
                            <a:schemeClr val="dk1"/>
                          </a:solidFill>
                          <a:latin typeface="Trebuchet MS"/>
                        </a:defRPr>
                      </a:lvl7pPr>
                      <a:lvl8pPr marL="3200400" algn="l" rtl="0" eaLnBrk="1" latinLnBrk="0" hangingPunct="1">
                        <a:defRPr kumimoji="0" kern="1200">
                          <a:solidFill>
                            <a:schemeClr val="dk1"/>
                          </a:solidFill>
                          <a:latin typeface="Trebuchet MS"/>
                        </a:defRPr>
                      </a:lvl8pPr>
                      <a:lvl9pPr marL="3657600" algn="l" rtl="0" eaLnBrk="1" latinLnBrk="0" hangingPunct="1">
                        <a:defRPr kumimoji="0" kern="1200">
                          <a:solidFill>
                            <a:schemeClr val="dk1"/>
                          </a:solidFill>
                          <a:latin typeface="Trebuchet MS"/>
                        </a:defRPr>
                      </a:lvl9pPr>
                    </a:lstStyle>
                    <a:p>
                      <a:pPr algn="l">
                        <a:lnSpc>
                          <a:spcPct val="107000"/>
                        </a:lnSpc>
                        <a:spcAft>
                          <a:spcPts val="0"/>
                        </a:spcAft>
                      </a:pPr>
                      <a:r>
                        <a:rPr lang="en-US" sz="1500" dirty="0">
                          <a:effectLst/>
                          <a:latin typeface="+mn-lt"/>
                        </a:rPr>
                        <a:t> </a:t>
                      </a:r>
                      <a:endParaRPr lang="en-US" sz="1500" dirty="0">
                        <a:effectLst/>
                        <a:latin typeface="+mn-lt"/>
                        <a:ea typeface="Calibri" panose="020F0502020204030204" pitchFamily="34" charset="0"/>
                        <a:cs typeface="Times New Roman" panose="02020603050405020304" pitchFamily="18" charset="0"/>
                      </a:endParaRPr>
                    </a:p>
                  </a:txBody>
                  <a:tcPr marL="42117" marR="42117" marT="0" marB="0" anchor="ctr"/>
                </a:tc>
                <a:extLst>
                  <a:ext uri="{0D108BD9-81ED-4DB2-BD59-A6C34878D82A}">
                    <a16:rowId xmlns:a16="http://schemas.microsoft.com/office/drawing/2014/main" val="873163675"/>
                  </a:ext>
                </a:extLst>
              </a:tr>
            </a:tbl>
          </a:graphicData>
        </a:graphic>
      </p:graphicFrame>
      <p:sp>
        <p:nvSpPr>
          <p:cNvPr id="8" name="Title 1">
            <a:extLst>
              <a:ext uri="{FF2B5EF4-FFF2-40B4-BE49-F238E27FC236}">
                <a16:creationId xmlns:a16="http://schemas.microsoft.com/office/drawing/2014/main" id="{C4F23FF2-8DCA-B53A-2C13-F877D9DE0F29}"/>
              </a:ext>
            </a:extLst>
          </p:cNvPr>
          <p:cNvSpPr>
            <a:spLocks noGrp="1"/>
          </p:cNvSpPr>
          <p:nvPr>
            <p:ph type="title"/>
          </p:nvPr>
        </p:nvSpPr>
        <p:spPr>
          <a:xfrm>
            <a:off x="565426" y="579438"/>
            <a:ext cx="7686700" cy="369332"/>
          </a:xfrm>
          <a:solidFill>
            <a:schemeClr val="accent1"/>
          </a:solidFill>
        </p:spPr>
        <p:txBody>
          <a:bodyPr>
            <a:noAutofit/>
          </a:bodyPr>
          <a:lstStyle/>
          <a:p>
            <a:r>
              <a:rPr lang="en-US" sz="1800" b="1"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sz="1800" b="1" dirty="0">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500034" y="1202280"/>
            <a:ext cx="7932764" cy="369332"/>
          </a:xfrm>
          <a:prstGeom prst="rect">
            <a:avLst/>
          </a:prstGeom>
          <a:noFill/>
          <a:ln w="9525">
            <a:noFill/>
            <a:miter lim="800000"/>
            <a:headEnd/>
            <a:tailEnd/>
          </a:ln>
        </p:spPr>
        <p:txBody>
          <a:bodyPr wrap="square">
            <a:spAutoFit/>
          </a:bodyPr>
          <a:lstStyle/>
          <a:p>
            <a:r>
              <a:rPr lang="en-US" altLang="en-US" cap="small" dirty="0">
                <a:solidFill>
                  <a:srgbClr val="0070C0"/>
                </a:solidFill>
                <a:effectLst>
                  <a:outerShdw blurRad="38100" dist="38100" dir="2700000" algn="tl">
                    <a:srgbClr val="000000">
                      <a:alpha val="43137"/>
                    </a:srgbClr>
                  </a:outerShdw>
                </a:effectLst>
              </a:rPr>
              <a:t>Adopted standards, withdrawn standards and Work program</a:t>
            </a:r>
            <a:endParaRPr lang="ru-RU" altLang="en-US" cap="small" dirty="0">
              <a:solidFill>
                <a:srgbClr val="0070C0"/>
              </a:solidFill>
              <a:effectLst>
                <a:outerShdw blurRad="38100" dist="38100" dir="2700000" algn="tl">
                  <a:srgbClr val="000000">
                    <a:alpha val="43137"/>
                  </a:srgbClr>
                </a:outerShdw>
              </a:effectLst>
            </a:endParaRPr>
          </a:p>
        </p:txBody>
      </p:sp>
      <p:sp>
        <p:nvSpPr>
          <p:cNvPr id="8" name="Rectangle 7">
            <a:extLst>
              <a:ext uri="{FF2B5EF4-FFF2-40B4-BE49-F238E27FC236}">
                <a16:creationId xmlns:a16="http://schemas.microsoft.com/office/drawing/2014/main" id="{15CC26C1-011F-483C-A4E0-058F3439E4A1}"/>
              </a:ext>
            </a:extLst>
          </p:cNvPr>
          <p:cNvSpPr/>
          <p:nvPr/>
        </p:nvSpPr>
        <p:spPr>
          <a:xfrm>
            <a:off x="5238361" y="1643050"/>
            <a:ext cx="2949462" cy="276999"/>
          </a:xfrm>
          <a:prstGeom prst="rect">
            <a:avLst/>
          </a:prstGeom>
        </p:spPr>
        <p:txBody>
          <a:bodyPr wrap="none">
            <a:spAutoFit/>
          </a:bodyPr>
          <a:lstStyle/>
          <a:p>
            <a:pPr>
              <a:defRPr/>
            </a:pPr>
            <a:r>
              <a:rPr lang="en-US" altLang="en-US" sz="1200" cap="small" dirty="0">
                <a:solidFill>
                  <a:srgbClr val="0070C0"/>
                </a:solidFill>
                <a:effectLst>
                  <a:outerShdw blurRad="38100" dist="38100" dir="2700000" algn="tl">
                    <a:srgbClr val="000000">
                      <a:alpha val="43137"/>
                    </a:srgbClr>
                  </a:outerShdw>
                </a:effectLst>
              </a:rPr>
              <a:t>Adopted Macedonian standards </a:t>
            </a:r>
            <a:r>
              <a:rPr lang="mk-MK" altLang="en-US" sz="1200" cap="small" dirty="0">
                <a:solidFill>
                  <a:srgbClr val="C00000"/>
                </a:solidFill>
                <a:effectLst>
                  <a:outerShdw blurRad="38100" dist="38100" dir="2700000" algn="tl">
                    <a:srgbClr val="000000">
                      <a:alpha val="43137"/>
                    </a:srgbClr>
                  </a:outerShdw>
                </a:effectLst>
              </a:rPr>
              <a:t>327</a:t>
            </a:r>
          </a:p>
        </p:txBody>
      </p:sp>
      <p:graphicFrame>
        <p:nvGraphicFramePr>
          <p:cNvPr id="10" name="Content Placeholder 13">
            <a:extLst>
              <a:ext uri="{FF2B5EF4-FFF2-40B4-BE49-F238E27FC236}">
                <a16:creationId xmlns:a16="http://schemas.microsoft.com/office/drawing/2014/main" id="{7D29464D-ED3D-4356-BC4F-DE442DCEC37F}"/>
              </a:ext>
            </a:extLst>
          </p:cNvPr>
          <p:cNvGraphicFramePr>
            <a:graphicFrameLocks noGrp="1"/>
          </p:cNvGraphicFramePr>
          <p:nvPr>
            <p:ph sz="quarter" idx="4294967295"/>
            <p:extLst>
              <p:ext uri="{D42A27DB-BD31-4B8C-83A1-F6EECF244321}">
                <p14:modId xmlns:p14="http://schemas.microsoft.com/office/powerpoint/2010/main" val="4170317646"/>
              </p:ext>
            </p:extLst>
          </p:nvPr>
        </p:nvGraphicFramePr>
        <p:xfrm>
          <a:off x="5320495" y="1988912"/>
          <a:ext cx="2785194" cy="922020"/>
        </p:xfrm>
        <a:graphic>
          <a:graphicData uri="http://schemas.openxmlformats.org/drawingml/2006/table">
            <a:tbl>
              <a:tblPr/>
              <a:tblGrid>
                <a:gridCol w="957474">
                  <a:extLst>
                    <a:ext uri="{9D8B030D-6E8A-4147-A177-3AD203B41FA5}">
                      <a16:colId xmlns:a16="http://schemas.microsoft.com/office/drawing/2014/main" val="3864657924"/>
                    </a:ext>
                  </a:extLst>
                </a:gridCol>
                <a:gridCol w="609240">
                  <a:extLst>
                    <a:ext uri="{9D8B030D-6E8A-4147-A177-3AD203B41FA5}">
                      <a16:colId xmlns:a16="http://schemas.microsoft.com/office/drawing/2014/main" val="2845289089"/>
                    </a:ext>
                  </a:extLst>
                </a:gridCol>
                <a:gridCol w="609240">
                  <a:extLst>
                    <a:ext uri="{9D8B030D-6E8A-4147-A177-3AD203B41FA5}">
                      <a16:colId xmlns:a16="http://schemas.microsoft.com/office/drawing/2014/main" val="2282561425"/>
                    </a:ext>
                  </a:extLst>
                </a:gridCol>
                <a:gridCol w="609240">
                  <a:extLst>
                    <a:ext uri="{9D8B030D-6E8A-4147-A177-3AD203B41FA5}">
                      <a16:colId xmlns:a16="http://schemas.microsoft.com/office/drawing/2014/main" val="2752759760"/>
                    </a:ext>
                  </a:extLst>
                </a:gridCol>
              </a:tblGrid>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600" u="none" strike="noStrike" kern="1200" dirty="0">
                          <a:solidFill>
                            <a:schemeClr val="lt1"/>
                          </a:solidFill>
                          <a:effectLst/>
                          <a:latin typeface="+mn-lt"/>
                          <a:ea typeface="+mn-ea"/>
                          <a:cs typeface="+mn-cs"/>
                        </a:rPr>
                        <a:t>Adopted</a:t>
                      </a:r>
                      <a:endParaRPr lang="en-US" sz="1400" u="none" strike="noStrike" kern="1200" dirty="0">
                        <a:solidFill>
                          <a:schemeClr val="lt1"/>
                        </a:solidFill>
                        <a:effectLst/>
                        <a:latin typeface="+mn-lt"/>
                        <a:ea typeface="+mn-ea"/>
                        <a:cs typeface="+mn-cs"/>
                      </a:endParaRPr>
                    </a:p>
                  </a:txBody>
                  <a:tcPr marL="9527" marR="9527" marT="9525" marB="0" anchor="b">
                    <a:lnL>
                      <a:noFill/>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МКС</a:t>
                      </a:r>
                      <a:endParaRPr lang="mk-MK"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МКТС</a:t>
                      </a:r>
                      <a:endParaRPr lang="mk-MK"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МКТИ</a:t>
                      </a:r>
                      <a:endParaRPr lang="mk-MK"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extLst>
                  <a:ext uri="{0D108BD9-81ED-4DB2-BD59-A6C34878D82A}">
                    <a16:rowId xmlns:a16="http://schemas.microsoft.com/office/drawing/2014/main" val="3995767446"/>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ISO</a:t>
                      </a:r>
                      <a:endParaRPr lang="en-US" sz="1400" b="0" i="0" u="none" strike="noStrike" dirty="0">
                        <a:solidFill>
                          <a:srgbClr val="000000"/>
                        </a:solidFill>
                        <a:effectLst/>
                        <a:latin typeface="+mn-lt"/>
                      </a:endParaRPr>
                    </a:p>
                  </a:txBody>
                  <a:tcPr marL="9527" marR="9527"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16</a:t>
                      </a:r>
                      <a:r>
                        <a:rPr lang="mk-MK" sz="1400" u="none" strike="noStrike" dirty="0">
                          <a:effectLst/>
                          <a:latin typeface="+mn-lt"/>
                        </a:rPr>
                        <a:t>1</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7</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5</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740783749"/>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CEN</a:t>
                      </a:r>
                      <a:endParaRPr lang="en-US" sz="1400" b="0" i="0" u="none" strike="noStrike" dirty="0">
                        <a:solidFill>
                          <a:srgbClr val="000000"/>
                        </a:solidFill>
                        <a:effectLst/>
                        <a:latin typeface="+mn-lt"/>
                      </a:endParaRPr>
                    </a:p>
                  </a:txBody>
                  <a:tcPr marL="9527" marR="9527"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14</a:t>
                      </a:r>
                      <a:r>
                        <a:rPr lang="mk-MK" sz="1400" u="none" strike="noStrike" dirty="0">
                          <a:effectLst/>
                          <a:latin typeface="+mn-lt"/>
                        </a:rPr>
                        <a:t>9</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4</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493639084"/>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ISRSM</a:t>
                      </a:r>
                      <a:endParaRPr lang="en-US" sz="1400" b="0" i="0" u="none" strike="noStrike" dirty="0">
                        <a:solidFill>
                          <a:srgbClr val="000000"/>
                        </a:solidFill>
                        <a:effectLst/>
                        <a:latin typeface="+mn-lt"/>
                      </a:endParaRPr>
                    </a:p>
                  </a:txBody>
                  <a:tcPr marL="9527" marR="9527"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1</a:t>
                      </a:r>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endParaRPr lang="en-US" sz="1400" b="0" i="0" u="none" strike="noStrike" dirty="0">
                        <a:solidFill>
                          <a:srgbClr val="000000"/>
                        </a:solidFill>
                        <a:effectLst/>
                        <a:latin typeface="+mn-lt"/>
                      </a:endParaRPr>
                    </a:p>
                  </a:txBody>
                  <a:tcPr marL="9527" marR="9527"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2465690871"/>
                  </a:ext>
                </a:extLst>
              </a:tr>
            </a:tbl>
          </a:graphicData>
        </a:graphic>
      </p:graphicFrame>
      <p:sp>
        <p:nvSpPr>
          <p:cNvPr id="11" name="Rectangle 10">
            <a:extLst>
              <a:ext uri="{FF2B5EF4-FFF2-40B4-BE49-F238E27FC236}">
                <a16:creationId xmlns:a16="http://schemas.microsoft.com/office/drawing/2014/main" id="{15CC26C1-011F-483C-A4E0-058F3439E4A1}"/>
              </a:ext>
            </a:extLst>
          </p:cNvPr>
          <p:cNvSpPr/>
          <p:nvPr/>
        </p:nvSpPr>
        <p:spPr>
          <a:xfrm>
            <a:off x="5086323" y="3143488"/>
            <a:ext cx="3165803" cy="276999"/>
          </a:xfrm>
          <a:prstGeom prst="rect">
            <a:avLst/>
          </a:prstGeom>
        </p:spPr>
        <p:txBody>
          <a:bodyPr wrap="none">
            <a:spAutoFit/>
          </a:bodyPr>
          <a:lstStyle/>
          <a:p>
            <a:pPr>
              <a:defRPr/>
            </a:pPr>
            <a:r>
              <a:rPr lang="en-US" altLang="en-US" sz="1200" cap="small" dirty="0">
                <a:solidFill>
                  <a:srgbClr val="0070C0"/>
                </a:solidFill>
                <a:effectLst>
                  <a:outerShdw blurRad="38100" dist="38100" dir="2700000" algn="tl">
                    <a:srgbClr val="000000">
                      <a:alpha val="43137"/>
                    </a:srgbClr>
                  </a:outerShdw>
                </a:effectLst>
              </a:rPr>
              <a:t>Withdrawn</a:t>
            </a:r>
            <a:r>
              <a:rPr lang="mk-MK" altLang="en-US" sz="1200" cap="small" dirty="0">
                <a:solidFill>
                  <a:srgbClr val="0070C0"/>
                </a:solidFill>
                <a:effectLst>
                  <a:outerShdw blurRad="38100" dist="38100" dir="2700000" algn="tl">
                    <a:srgbClr val="000000">
                      <a:alpha val="43137"/>
                    </a:srgbClr>
                  </a:outerShdw>
                </a:effectLst>
              </a:rPr>
              <a:t> </a:t>
            </a:r>
            <a:r>
              <a:rPr lang="en-US" altLang="en-US" sz="1200" cap="small" dirty="0">
                <a:solidFill>
                  <a:srgbClr val="0070C0"/>
                </a:solidFill>
                <a:effectLst>
                  <a:outerShdw blurRad="38100" dist="38100" dir="2700000" algn="tl">
                    <a:srgbClr val="000000">
                      <a:alpha val="43137"/>
                    </a:srgbClr>
                  </a:outerShdw>
                </a:effectLst>
              </a:rPr>
              <a:t>Macedonian standards </a:t>
            </a:r>
            <a:r>
              <a:rPr lang="en-US" altLang="en-US" sz="1200" cap="small" dirty="0">
                <a:solidFill>
                  <a:srgbClr val="C00000"/>
                </a:solidFill>
                <a:effectLst>
                  <a:outerShdw blurRad="38100" dist="38100" dir="2700000" algn="tl">
                    <a:srgbClr val="000000">
                      <a:alpha val="43137"/>
                    </a:srgbClr>
                  </a:outerShdw>
                </a:effectLst>
              </a:rPr>
              <a:t>365</a:t>
            </a:r>
            <a:endParaRPr lang="mk-MK" altLang="en-US" sz="1200" cap="small" dirty="0">
              <a:solidFill>
                <a:srgbClr val="C00000"/>
              </a:solidFill>
              <a:effectLst>
                <a:outerShdw blurRad="38100" dist="38100" dir="2700000" algn="tl">
                  <a:srgbClr val="000000">
                    <a:alpha val="43137"/>
                  </a:srgbClr>
                </a:outerShdw>
              </a:effectLst>
            </a:endParaRPr>
          </a:p>
        </p:txBody>
      </p:sp>
      <p:sp>
        <p:nvSpPr>
          <p:cNvPr id="12" name="Rectangle 11">
            <a:extLst>
              <a:ext uri="{FF2B5EF4-FFF2-40B4-BE49-F238E27FC236}">
                <a16:creationId xmlns:a16="http://schemas.microsoft.com/office/drawing/2014/main" id="{15CC26C1-011F-483C-A4E0-058F3439E4A1}"/>
              </a:ext>
            </a:extLst>
          </p:cNvPr>
          <p:cNvSpPr/>
          <p:nvPr/>
        </p:nvSpPr>
        <p:spPr>
          <a:xfrm>
            <a:off x="3591522" y="4850576"/>
            <a:ext cx="5228950" cy="738664"/>
          </a:xfrm>
          <a:prstGeom prst="rect">
            <a:avLst/>
          </a:prstGeom>
        </p:spPr>
        <p:txBody>
          <a:bodyPr wrap="square">
            <a:spAutoFit/>
          </a:bodyPr>
          <a:lstStyle/>
          <a:p>
            <a:pPr>
              <a:defRPr/>
            </a:pPr>
            <a:r>
              <a:rPr lang="en-US" altLang="en-US" sz="2400" cap="small" dirty="0">
                <a:solidFill>
                  <a:srgbClr val="0070C0"/>
                </a:solidFill>
                <a:effectLst>
                  <a:outerShdw blurRad="38100" dist="38100" dir="2700000" algn="tl">
                    <a:srgbClr val="000000">
                      <a:alpha val="43137"/>
                    </a:srgbClr>
                  </a:outerShdw>
                </a:effectLst>
              </a:rPr>
              <a:t>Work </a:t>
            </a:r>
            <a:r>
              <a:rPr lang="en-US" altLang="en-US" sz="2400" cap="small" dirty="0" err="1">
                <a:solidFill>
                  <a:srgbClr val="0070C0"/>
                </a:solidFill>
                <a:effectLst>
                  <a:outerShdw blurRad="38100" dist="38100" dir="2700000" algn="tl">
                    <a:srgbClr val="000000">
                      <a:alpha val="43137"/>
                    </a:srgbClr>
                  </a:outerShdw>
                </a:effectLst>
              </a:rPr>
              <a:t>Programe</a:t>
            </a:r>
            <a:r>
              <a:rPr lang="en-US" altLang="en-US" sz="2400" cap="small" dirty="0">
                <a:solidFill>
                  <a:srgbClr val="0070C0"/>
                </a:solidFill>
                <a:effectLst>
                  <a:outerShdw blurRad="38100" dist="38100" dir="2700000" algn="tl">
                    <a:srgbClr val="000000">
                      <a:alpha val="43137"/>
                    </a:srgbClr>
                  </a:outerShdw>
                </a:effectLst>
              </a:rPr>
              <a:t> </a:t>
            </a:r>
            <a:endParaRPr lang="mk-MK" altLang="en-US" sz="2400" cap="small" dirty="0">
              <a:solidFill>
                <a:srgbClr val="0070C0"/>
              </a:solidFill>
              <a:effectLst>
                <a:outerShdw blurRad="38100" dist="38100" dir="2700000" algn="tl">
                  <a:srgbClr val="000000">
                    <a:alpha val="43137"/>
                  </a:srgbClr>
                </a:outerShdw>
              </a:effectLst>
            </a:endParaRPr>
          </a:p>
          <a:p>
            <a:pPr>
              <a:defRPr/>
            </a:pPr>
            <a:r>
              <a:rPr lang="mk-MK" altLang="en-US" cap="small" dirty="0">
                <a:solidFill>
                  <a:srgbClr val="C00000"/>
                </a:solidFill>
                <a:effectLst>
                  <a:outerShdw blurRad="38100" dist="38100" dir="2700000" algn="tl">
                    <a:srgbClr val="000000">
                      <a:alpha val="43137"/>
                    </a:srgbClr>
                  </a:outerShdw>
                </a:effectLst>
              </a:rPr>
              <a:t>5</a:t>
            </a:r>
            <a:r>
              <a:rPr lang="en-US" altLang="en-US" cap="small" dirty="0">
                <a:solidFill>
                  <a:srgbClr val="C00000"/>
                </a:solidFill>
                <a:effectLst>
                  <a:outerShdw blurRad="38100" dist="38100" dir="2700000" algn="tl">
                    <a:srgbClr val="000000">
                      <a:alpha val="43137"/>
                    </a:srgbClr>
                  </a:outerShdw>
                </a:effectLst>
              </a:rPr>
              <a:t>1 (project, standards in development)</a:t>
            </a:r>
            <a:endParaRPr lang="mk-MK" altLang="en-US" cap="small" dirty="0">
              <a:solidFill>
                <a:srgbClr val="C00000"/>
              </a:solidFill>
              <a:effectLst>
                <a:outerShdw blurRad="38100" dist="38100" dir="2700000" algn="tl">
                  <a:srgbClr val="000000">
                    <a:alpha val="43137"/>
                  </a:srgbClr>
                </a:outerShdw>
              </a:effectLst>
            </a:endParaRPr>
          </a:p>
        </p:txBody>
      </p:sp>
      <p:sp>
        <p:nvSpPr>
          <p:cNvPr id="15" name="Rectangle 19"/>
          <p:cNvSpPr>
            <a:spLocks noChangeArrowheads="1"/>
          </p:cNvSpPr>
          <p:nvPr/>
        </p:nvSpPr>
        <p:spPr bwMode="auto">
          <a:xfrm>
            <a:off x="584381" y="4882435"/>
            <a:ext cx="3070469" cy="1200329"/>
          </a:xfrm>
          <a:prstGeom prst="rect">
            <a:avLst/>
          </a:prstGeom>
          <a:noFill/>
          <a:ln w="9525">
            <a:noFill/>
            <a:miter lim="800000"/>
            <a:headEnd/>
            <a:tailEnd/>
          </a:ln>
        </p:spPr>
        <p:txBody>
          <a:bodyPr wrap="square">
            <a:spAutoFit/>
          </a:bodyPr>
          <a:lstStyle/>
          <a:p>
            <a:r>
              <a:rPr lang="en-US" altLang="en-US" sz="900" b="1" dirty="0"/>
              <a:t>NATIONAL ABBREVIATIONS</a:t>
            </a:r>
          </a:p>
          <a:p>
            <a:endParaRPr lang="en-US" altLang="en-US" sz="900" dirty="0"/>
          </a:p>
          <a:p>
            <a:r>
              <a:rPr lang="ru-RU" altLang="en-US" sz="900" dirty="0"/>
              <a:t>- </a:t>
            </a:r>
            <a:r>
              <a:rPr lang="en-US" altLang="en-US" sz="900" dirty="0"/>
              <a:t>Macedonian standards </a:t>
            </a:r>
            <a:r>
              <a:rPr lang="ru-RU" altLang="en-US" sz="900" dirty="0"/>
              <a:t>- МКС</a:t>
            </a:r>
          </a:p>
          <a:p>
            <a:r>
              <a:rPr lang="ru-RU" altLang="en-US" sz="900" dirty="0"/>
              <a:t>- </a:t>
            </a:r>
            <a:r>
              <a:rPr lang="en-US" altLang="en-US" sz="900" dirty="0"/>
              <a:t>Macedonian technical specification</a:t>
            </a:r>
            <a:r>
              <a:rPr lang="ru-RU" altLang="en-US" sz="900" dirty="0"/>
              <a:t> – МКТС</a:t>
            </a:r>
          </a:p>
          <a:p>
            <a:r>
              <a:rPr lang="ru-RU" altLang="en-US" sz="900" dirty="0"/>
              <a:t>- </a:t>
            </a:r>
            <a:r>
              <a:rPr lang="en-US" altLang="en-US" sz="900" dirty="0"/>
              <a:t>Macedonian</a:t>
            </a:r>
            <a:r>
              <a:rPr lang="ru-RU" altLang="en-US" sz="900" dirty="0"/>
              <a:t> </a:t>
            </a:r>
            <a:r>
              <a:rPr lang="en-US" altLang="en-US" sz="900" dirty="0"/>
              <a:t>technical report </a:t>
            </a:r>
            <a:r>
              <a:rPr lang="ru-RU" altLang="en-US" sz="900" dirty="0"/>
              <a:t>– МКТИ</a:t>
            </a:r>
          </a:p>
          <a:p>
            <a:r>
              <a:rPr lang="ru-RU" altLang="en-US" sz="900" dirty="0"/>
              <a:t>-  </a:t>
            </a:r>
            <a:r>
              <a:rPr lang="en-US" altLang="en-US" sz="900" dirty="0"/>
              <a:t>Guide </a:t>
            </a:r>
            <a:r>
              <a:rPr lang="ru-RU" altLang="en-US" sz="900" dirty="0"/>
              <a:t>– МКУ, </a:t>
            </a:r>
          </a:p>
          <a:p>
            <a:r>
              <a:rPr lang="ru-RU" altLang="en-US" sz="900" dirty="0"/>
              <a:t>-  </a:t>
            </a:r>
            <a:r>
              <a:rPr lang="en-US" altLang="en-US" sz="900" dirty="0"/>
              <a:t>Amendment</a:t>
            </a:r>
            <a:r>
              <a:rPr lang="ru-RU" altLang="en-US" sz="900" dirty="0"/>
              <a:t> – А</a:t>
            </a:r>
          </a:p>
          <a:p>
            <a:r>
              <a:rPr lang="ru-RU" altLang="en-US" sz="900" dirty="0"/>
              <a:t>-  </a:t>
            </a:r>
            <a:r>
              <a:rPr lang="en-US" altLang="en-US" sz="900" dirty="0"/>
              <a:t>Corrigenda</a:t>
            </a:r>
            <a:r>
              <a:rPr lang="ru-RU" altLang="en-US" sz="900" dirty="0"/>
              <a:t> – Кор</a:t>
            </a:r>
          </a:p>
        </p:txBody>
      </p:sp>
      <p:graphicFrame>
        <p:nvGraphicFramePr>
          <p:cNvPr id="17" name="Content Placeholder 13">
            <a:extLst>
              <a:ext uri="{FF2B5EF4-FFF2-40B4-BE49-F238E27FC236}">
                <a16:creationId xmlns:a16="http://schemas.microsoft.com/office/drawing/2014/main" id="{755B8D32-7AB9-4330-926A-55F2926560B0}"/>
              </a:ext>
            </a:extLst>
          </p:cNvPr>
          <p:cNvGraphicFramePr>
            <a:graphicFrameLocks/>
          </p:cNvGraphicFramePr>
          <p:nvPr>
            <p:extLst>
              <p:ext uri="{D42A27DB-BD31-4B8C-83A1-F6EECF244321}">
                <p14:modId xmlns:p14="http://schemas.microsoft.com/office/powerpoint/2010/main" val="4243303505"/>
              </p:ext>
            </p:extLst>
          </p:nvPr>
        </p:nvGraphicFramePr>
        <p:xfrm>
          <a:off x="5194999" y="3491925"/>
          <a:ext cx="3057127" cy="922020"/>
        </p:xfrm>
        <a:graphic>
          <a:graphicData uri="http://schemas.openxmlformats.org/drawingml/2006/table">
            <a:tbl>
              <a:tblPr/>
              <a:tblGrid>
                <a:gridCol w="1230109">
                  <a:extLst>
                    <a:ext uri="{9D8B030D-6E8A-4147-A177-3AD203B41FA5}">
                      <a16:colId xmlns:a16="http://schemas.microsoft.com/office/drawing/2014/main" val="3864657924"/>
                    </a:ext>
                  </a:extLst>
                </a:gridCol>
                <a:gridCol w="609006">
                  <a:extLst>
                    <a:ext uri="{9D8B030D-6E8A-4147-A177-3AD203B41FA5}">
                      <a16:colId xmlns:a16="http://schemas.microsoft.com/office/drawing/2014/main" val="2845289089"/>
                    </a:ext>
                  </a:extLst>
                </a:gridCol>
                <a:gridCol w="609006">
                  <a:extLst>
                    <a:ext uri="{9D8B030D-6E8A-4147-A177-3AD203B41FA5}">
                      <a16:colId xmlns:a16="http://schemas.microsoft.com/office/drawing/2014/main" val="2282561425"/>
                    </a:ext>
                  </a:extLst>
                </a:gridCol>
                <a:gridCol w="609006">
                  <a:extLst>
                    <a:ext uri="{9D8B030D-6E8A-4147-A177-3AD203B41FA5}">
                      <a16:colId xmlns:a16="http://schemas.microsoft.com/office/drawing/2014/main" val="2752759760"/>
                    </a:ext>
                  </a:extLst>
                </a:gridCol>
              </a:tblGrid>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600" u="none" strike="noStrike" kern="1200" dirty="0">
                          <a:solidFill>
                            <a:schemeClr val="lt1"/>
                          </a:solidFill>
                          <a:effectLst/>
                          <a:latin typeface="+mn-lt"/>
                          <a:ea typeface="+mn-ea"/>
                          <a:cs typeface="+mn-cs"/>
                        </a:rPr>
                        <a:t>Withdrawn</a:t>
                      </a:r>
                      <a:endParaRPr lang="en-US" sz="1200" u="none" strike="noStrike" kern="1200" dirty="0">
                        <a:solidFill>
                          <a:schemeClr val="lt1"/>
                        </a:solidFill>
                        <a:effectLst/>
                        <a:latin typeface="+mn-lt"/>
                        <a:ea typeface="+mn-ea"/>
                        <a:cs typeface="+mn-cs"/>
                      </a:endParaRPr>
                    </a:p>
                  </a:txBody>
                  <a:tcPr marL="9523" marR="9523" marT="9525" marB="0" anchor="b">
                    <a:lnL>
                      <a:noFill/>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МКС</a:t>
                      </a:r>
                      <a:endParaRPr lang="mk-MK"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МКТС</a:t>
                      </a:r>
                      <a:endParaRPr lang="mk-MK"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МКТИ</a:t>
                      </a:r>
                      <a:endParaRPr lang="mk-MK"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extLst>
                  <a:ext uri="{0D108BD9-81ED-4DB2-BD59-A6C34878D82A}">
                    <a16:rowId xmlns:a16="http://schemas.microsoft.com/office/drawing/2014/main" val="3995767446"/>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ISO</a:t>
                      </a:r>
                      <a:endParaRPr lang="en-US" sz="1400" b="0" i="0" u="none" strike="noStrike" dirty="0">
                        <a:solidFill>
                          <a:srgbClr val="000000"/>
                        </a:solidFill>
                        <a:effectLst/>
                        <a:latin typeface="+mn-lt"/>
                      </a:endParaRPr>
                    </a:p>
                  </a:txBody>
                  <a:tcPr marL="9523" marR="9523"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5</a:t>
                      </a:r>
                      <a:r>
                        <a:rPr lang="en-US" sz="1400" u="none" strike="noStrike" dirty="0">
                          <a:effectLst/>
                          <a:latin typeface="+mn-lt"/>
                        </a:rPr>
                        <a:t>6</a:t>
                      </a:r>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b="0" i="0" u="none" strike="noStrike" dirty="0">
                          <a:solidFill>
                            <a:schemeClr val="bg1"/>
                          </a:solidFill>
                          <a:effectLst/>
                          <a:latin typeface="+mn-lt"/>
                        </a:rPr>
                        <a:t>2</a:t>
                      </a: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solidFill>
                            <a:schemeClr val="bg1"/>
                          </a:solidFill>
                          <a:effectLst/>
                          <a:latin typeface="+mn-lt"/>
                        </a:rPr>
                        <a:t>/</a:t>
                      </a:r>
                      <a:endParaRPr lang="en-US" sz="1400" b="0" i="0" u="none" strike="noStrike" dirty="0">
                        <a:solidFill>
                          <a:schemeClr val="bg1"/>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740783749"/>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CEN</a:t>
                      </a:r>
                      <a:endParaRPr lang="en-US" sz="1400" b="0" i="0" u="none" strike="noStrike" dirty="0">
                        <a:solidFill>
                          <a:srgbClr val="000000"/>
                        </a:solidFill>
                        <a:effectLst/>
                        <a:latin typeface="+mn-lt"/>
                      </a:endParaRPr>
                    </a:p>
                  </a:txBody>
                  <a:tcPr marL="9523" marR="9523"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2</a:t>
                      </a:r>
                      <a:r>
                        <a:rPr lang="mk-MK" sz="1400" u="none" strike="noStrike" dirty="0">
                          <a:effectLst/>
                          <a:latin typeface="+mn-lt"/>
                        </a:rPr>
                        <a:t>11</a:t>
                      </a:r>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u="none" strike="noStrike" dirty="0">
                          <a:effectLst/>
                          <a:latin typeface="+mn-lt"/>
                        </a:rPr>
                        <a:t>9</a:t>
                      </a:r>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en-US" sz="1400" b="0" i="0" u="none" strike="noStrike" dirty="0">
                          <a:solidFill>
                            <a:schemeClr val="bg1"/>
                          </a:solidFill>
                          <a:effectLst/>
                          <a:latin typeface="+mn-lt"/>
                        </a:rPr>
                        <a:t>/</a:t>
                      </a: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493639084"/>
                  </a:ext>
                </a:extLst>
              </a:tr>
              <a:tr h="161925">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l" fontAlgn="b"/>
                      <a:r>
                        <a:rPr lang="en-US" sz="1400" u="none" strike="noStrike" dirty="0">
                          <a:effectLst/>
                          <a:latin typeface="+mn-lt"/>
                        </a:rPr>
                        <a:t>ISRSM</a:t>
                      </a:r>
                      <a:endParaRPr lang="en-US" sz="1400" b="0" i="0" u="none" strike="noStrike" dirty="0">
                        <a:solidFill>
                          <a:srgbClr val="000000"/>
                        </a:solidFill>
                        <a:effectLst/>
                        <a:latin typeface="+mn-lt"/>
                      </a:endParaRPr>
                    </a:p>
                  </a:txBody>
                  <a:tcPr marL="9523" marR="9523" marT="9525" marB="0" anchor="b">
                    <a:lnL>
                      <a:no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r>
                        <a:rPr lang="mk-MK" sz="1400" u="none" strike="noStrike" dirty="0">
                          <a:effectLst/>
                          <a:latin typeface="+mn-lt"/>
                        </a:rPr>
                        <a:t>87</a:t>
                      </a:r>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tc>
                  <a:txBody>
                    <a:bodyPr/>
                    <a:lstStyle>
                      <a:lvl1pPr marL="0" algn="l" rtl="0" eaLnBrk="1" latinLnBrk="0" hangingPunct="1">
                        <a:defRPr kumimoji="0" kern="1200">
                          <a:solidFill>
                            <a:schemeClr val="lt1"/>
                          </a:solidFill>
                          <a:latin typeface="Trebuchet MS"/>
                        </a:defRPr>
                      </a:lvl1pPr>
                      <a:lvl2pPr marL="457200" algn="l" rtl="0" eaLnBrk="1" latinLnBrk="0" hangingPunct="1">
                        <a:defRPr kumimoji="0" kern="1200">
                          <a:solidFill>
                            <a:schemeClr val="lt1"/>
                          </a:solidFill>
                          <a:latin typeface="Trebuchet MS"/>
                        </a:defRPr>
                      </a:lvl2pPr>
                      <a:lvl3pPr marL="914400" algn="l" rtl="0" eaLnBrk="1" latinLnBrk="0" hangingPunct="1">
                        <a:defRPr kumimoji="0" kern="1200">
                          <a:solidFill>
                            <a:schemeClr val="lt1"/>
                          </a:solidFill>
                          <a:latin typeface="Trebuchet MS"/>
                        </a:defRPr>
                      </a:lvl3pPr>
                      <a:lvl4pPr marL="1371600" algn="l" rtl="0" eaLnBrk="1" latinLnBrk="0" hangingPunct="1">
                        <a:defRPr kumimoji="0" kern="1200">
                          <a:solidFill>
                            <a:schemeClr val="lt1"/>
                          </a:solidFill>
                          <a:latin typeface="Trebuchet MS"/>
                        </a:defRPr>
                      </a:lvl4pPr>
                      <a:lvl5pPr marL="1828800" algn="l" rtl="0" eaLnBrk="1" latinLnBrk="0" hangingPunct="1">
                        <a:defRPr kumimoji="0" kern="1200">
                          <a:solidFill>
                            <a:schemeClr val="lt1"/>
                          </a:solidFill>
                          <a:latin typeface="Trebuchet MS"/>
                        </a:defRPr>
                      </a:lvl5pPr>
                      <a:lvl6pPr marL="2286000" algn="l" rtl="0" eaLnBrk="1" latinLnBrk="0" hangingPunct="1">
                        <a:defRPr kumimoji="0" kern="1200">
                          <a:solidFill>
                            <a:schemeClr val="lt1"/>
                          </a:solidFill>
                          <a:latin typeface="Trebuchet MS"/>
                        </a:defRPr>
                      </a:lvl6pPr>
                      <a:lvl7pPr marL="2743200" algn="l" rtl="0" eaLnBrk="1" latinLnBrk="0" hangingPunct="1">
                        <a:defRPr kumimoji="0" kern="1200">
                          <a:solidFill>
                            <a:schemeClr val="lt1"/>
                          </a:solidFill>
                          <a:latin typeface="Trebuchet MS"/>
                        </a:defRPr>
                      </a:lvl7pPr>
                      <a:lvl8pPr marL="3200400" algn="l" rtl="0" eaLnBrk="1" latinLnBrk="0" hangingPunct="1">
                        <a:defRPr kumimoji="0" kern="1200">
                          <a:solidFill>
                            <a:schemeClr val="lt1"/>
                          </a:solidFill>
                          <a:latin typeface="Trebuchet MS"/>
                        </a:defRPr>
                      </a:lvl8pPr>
                      <a:lvl9pPr marL="3657600" algn="l" rtl="0" eaLnBrk="1" latinLnBrk="0" hangingPunct="1">
                        <a:defRPr kumimoji="0" kern="1200">
                          <a:solidFill>
                            <a:schemeClr val="lt1"/>
                          </a:solidFill>
                          <a:latin typeface="Trebuchet MS"/>
                        </a:defRPr>
                      </a:lvl9pPr>
                    </a:lstStyle>
                    <a:p>
                      <a:pPr algn="ctr" fontAlgn="b"/>
                      <a:endParaRPr lang="en-US" sz="1400" b="0" i="0" u="none" strike="noStrike" dirty="0">
                        <a:solidFill>
                          <a:srgbClr val="000000"/>
                        </a:solidFill>
                        <a:effectLst/>
                        <a:latin typeface="+mn-lt"/>
                      </a:endParaRPr>
                    </a:p>
                  </a:txBody>
                  <a:tcPr marL="9523" marR="9523"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a:noFill/>
                    </a:lnB>
                    <a:lnTlToBr w="12700" cmpd="sng">
                      <a:noFill/>
                      <a:prstDash val="solid"/>
                    </a:lnTlToBr>
                    <a:lnBlToTr w="12700" cmpd="sng">
                      <a:noFill/>
                      <a:prstDash val="solid"/>
                    </a:lnBlToTr>
                    <a:solidFill>
                      <a:srgbClr val="C42F1A">
                        <a:lumMod val="40000"/>
                        <a:lumOff val="60000"/>
                      </a:srgbClr>
                    </a:solidFill>
                  </a:tcPr>
                </a:tc>
                <a:extLst>
                  <a:ext uri="{0D108BD9-81ED-4DB2-BD59-A6C34878D82A}">
                    <a16:rowId xmlns:a16="http://schemas.microsoft.com/office/drawing/2014/main" val="2465690871"/>
                  </a:ext>
                </a:extLst>
              </a:tr>
            </a:tbl>
          </a:graphicData>
        </a:graphic>
      </p:graphicFrame>
      <p:sp>
        <p:nvSpPr>
          <p:cNvPr id="9" name="Title 1">
            <a:extLst>
              <a:ext uri="{FF2B5EF4-FFF2-40B4-BE49-F238E27FC236}">
                <a16:creationId xmlns:a16="http://schemas.microsoft.com/office/drawing/2014/main" id="{67283C9D-63BC-3D76-9C06-73077D11E6EC}"/>
              </a:ext>
            </a:extLst>
          </p:cNvPr>
          <p:cNvSpPr>
            <a:spLocks noGrp="1"/>
          </p:cNvSpPr>
          <p:nvPr>
            <p:ph type="title"/>
          </p:nvPr>
        </p:nvSpPr>
        <p:spPr>
          <a:xfrm>
            <a:off x="565426" y="579438"/>
            <a:ext cx="7686700" cy="369332"/>
          </a:xfrm>
          <a:solidFill>
            <a:schemeClr val="accent1"/>
          </a:solidFill>
        </p:spPr>
        <p:txBody>
          <a:bodyPr>
            <a:noAutofit/>
          </a:bodyPr>
          <a:lstStyle/>
          <a:p>
            <a:r>
              <a:rPr lang="en-US" sz="1800" b="1"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sz="1800" b="1" dirty="0">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graphicFrame>
        <p:nvGraphicFramePr>
          <p:cNvPr id="2" name="Chart 1">
            <a:extLst>
              <a:ext uri="{FF2B5EF4-FFF2-40B4-BE49-F238E27FC236}">
                <a16:creationId xmlns:a16="http://schemas.microsoft.com/office/drawing/2014/main" id="{33C396C1-CBEA-90AD-7864-C6BF119A78EC}"/>
              </a:ext>
            </a:extLst>
          </p:cNvPr>
          <p:cNvGraphicFramePr>
            <a:graphicFrameLocks/>
          </p:cNvGraphicFramePr>
          <p:nvPr>
            <p:extLst>
              <p:ext uri="{D42A27DB-BD31-4B8C-83A1-F6EECF244321}">
                <p14:modId xmlns:p14="http://schemas.microsoft.com/office/powerpoint/2010/main" val="4084650044"/>
              </p:ext>
            </p:extLst>
          </p:nvPr>
        </p:nvGraphicFramePr>
        <p:xfrm>
          <a:off x="584381" y="1825122"/>
          <a:ext cx="4448388" cy="28791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611560" y="1096311"/>
            <a:ext cx="6813574" cy="369332"/>
          </a:xfrm>
          <a:prstGeom prst="rect">
            <a:avLst/>
          </a:prstGeom>
          <a:noFill/>
          <a:ln w="9525">
            <a:noFill/>
            <a:miter lim="800000"/>
            <a:headEnd/>
            <a:tailEnd/>
          </a:ln>
        </p:spPr>
        <p:txBody>
          <a:bodyPr wrap="square">
            <a:spAutoFit/>
          </a:bodyPr>
          <a:lstStyle/>
          <a:p>
            <a:r>
              <a:rPr lang="en-US" altLang="en-US" cap="small" dirty="0">
                <a:solidFill>
                  <a:srgbClr val="0070C0"/>
                </a:solidFill>
                <a:effectLst>
                  <a:outerShdw blurRad="38100" dist="38100" dir="2700000" algn="tl">
                    <a:srgbClr val="000000">
                      <a:alpha val="43137"/>
                    </a:srgbClr>
                  </a:outerShdw>
                </a:effectLst>
              </a:rPr>
              <a:t>Stakeholder category</a:t>
            </a:r>
          </a:p>
        </p:txBody>
      </p:sp>
      <p:sp>
        <p:nvSpPr>
          <p:cNvPr id="5" name="Title 1">
            <a:extLst>
              <a:ext uri="{FF2B5EF4-FFF2-40B4-BE49-F238E27FC236}">
                <a16:creationId xmlns:a16="http://schemas.microsoft.com/office/drawing/2014/main" id="{E65692C9-B2FE-BFD8-5EFB-CC1906830C3A}"/>
              </a:ext>
            </a:extLst>
          </p:cNvPr>
          <p:cNvSpPr>
            <a:spLocks noGrp="1"/>
          </p:cNvSpPr>
          <p:nvPr>
            <p:ph type="title"/>
          </p:nvPr>
        </p:nvSpPr>
        <p:spPr>
          <a:xfrm>
            <a:off x="565426" y="579438"/>
            <a:ext cx="7686700" cy="369332"/>
          </a:xfrm>
          <a:solidFill>
            <a:schemeClr val="accent1"/>
          </a:solidFill>
        </p:spPr>
        <p:txBody>
          <a:bodyPr>
            <a:noAutofit/>
          </a:bodyPr>
          <a:lstStyle/>
          <a:p>
            <a:r>
              <a:rPr lang="en-US" sz="1800" b="1"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b="1" dirty="0">
                <a:solidFill>
                  <a:schemeClr val="bg1"/>
                </a:solidFill>
                <a:effectLst>
                  <a:outerShdw blurRad="38100" dist="38100" dir="2700000" algn="tl">
                    <a:srgbClr val="000000">
                      <a:alpha val="43137"/>
                    </a:srgbClr>
                  </a:outerShdw>
                </a:effectLst>
                <a:latin typeface="+mn-lt"/>
                <a:ea typeface="+mn-ea"/>
                <a:cs typeface="+mn-cs"/>
              </a:rPr>
              <a:t>- </a:t>
            </a:r>
            <a:r>
              <a:rPr lang="en-US" sz="1800" b="1" dirty="0">
                <a:solidFill>
                  <a:schemeClr val="bg1"/>
                </a:solidFill>
                <a:effectLst>
                  <a:outerShdw blurRad="38100" dist="38100" dir="2700000" algn="tl">
                    <a:srgbClr val="000000">
                      <a:alpha val="43137"/>
                    </a:srgbClr>
                  </a:outerShdw>
                </a:effectLst>
              </a:rPr>
              <a:t>Lifts, escalators and moving walks</a:t>
            </a:r>
            <a:endParaRPr lang="en-US" altLang="en-US" sz="1400" b="1" dirty="0">
              <a:solidFill>
                <a:schemeClr val="bg1"/>
              </a:solidFill>
              <a:effectLst>
                <a:outerShdw blurRad="38100" dist="38100" dir="2700000" algn="tl">
                  <a:srgbClr val="000000">
                    <a:alpha val="43137"/>
                  </a:srgbClr>
                </a:outerShdw>
              </a:effectLst>
              <a:latin typeface="+mn-lt"/>
              <a:ea typeface="+mn-ea"/>
              <a:cs typeface="+mn-cs"/>
            </a:endParaRPr>
          </a:p>
        </p:txBody>
      </p:sp>
      <p:graphicFrame>
        <p:nvGraphicFramePr>
          <p:cNvPr id="9" name="Chart 8">
            <a:extLst>
              <a:ext uri="{FF2B5EF4-FFF2-40B4-BE49-F238E27FC236}">
                <a16:creationId xmlns:a16="http://schemas.microsoft.com/office/drawing/2014/main" id="{03EFD90E-E5E0-7137-D017-74E486B26A01}"/>
              </a:ext>
            </a:extLst>
          </p:cNvPr>
          <p:cNvGraphicFramePr>
            <a:graphicFrameLocks/>
          </p:cNvGraphicFramePr>
          <p:nvPr>
            <p:extLst>
              <p:ext uri="{D42A27DB-BD31-4B8C-83A1-F6EECF244321}">
                <p14:modId xmlns:p14="http://schemas.microsoft.com/office/powerpoint/2010/main" val="1854415671"/>
              </p:ext>
            </p:extLst>
          </p:nvPr>
        </p:nvGraphicFramePr>
        <p:xfrm>
          <a:off x="904506" y="1465643"/>
          <a:ext cx="7267894" cy="481291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478BE68-85D7-5F89-D321-0E5D60C99293}"/>
              </a:ext>
            </a:extLst>
          </p:cNvPr>
          <p:cNvSpPr>
            <a:spLocks noGrp="1"/>
          </p:cNvSpPr>
          <p:nvPr>
            <p:ph type="subTitle" idx="1"/>
          </p:nvPr>
        </p:nvSpPr>
        <p:spPr>
          <a:xfrm>
            <a:off x="539552" y="1052736"/>
            <a:ext cx="8064896" cy="4752528"/>
          </a:xfrm>
        </p:spPr>
        <p:txBody>
          <a:bodyPr>
            <a:normAutofit fontScale="47500" lnSpcReduction="20000"/>
          </a:bodyPr>
          <a:lstStyle/>
          <a:p>
            <a:pPr algn="just"/>
            <a:r>
              <a:rPr lang="mk-MK" sz="3000" dirty="0"/>
              <a:t>- </a:t>
            </a:r>
            <a:r>
              <a:rPr lang="en-US" sz="3000" dirty="0"/>
              <a:t>In its Business plan ISRSM TC 6 among other is focus on all aspects of environmental protection in the development of its standards, taking into account the guidelines given in</a:t>
            </a:r>
            <a:r>
              <a:rPr lang="mk-MK" sz="3000" dirty="0"/>
              <a:t>:</a:t>
            </a:r>
            <a:endParaRPr lang="en-US" sz="3000" dirty="0"/>
          </a:p>
          <a:p>
            <a:r>
              <a:rPr lang="mk-MK" sz="2800" dirty="0">
                <a:solidFill>
                  <a:srgbClr val="FF0000"/>
                </a:solidFill>
              </a:rPr>
              <a:t>МКУ </a:t>
            </a:r>
            <a:r>
              <a:rPr lang="en-US" sz="2800" dirty="0">
                <a:solidFill>
                  <a:srgbClr val="FF0000"/>
                </a:solidFill>
              </a:rPr>
              <a:t>CEN Guide 4:2010 (IDT, CEN Guide 4:2008)</a:t>
            </a:r>
          </a:p>
          <a:p>
            <a:pPr>
              <a:spcBef>
                <a:spcPts val="0"/>
              </a:spcBef>
            </a:pPr>
            <a:r>
              <a:rPr lang="mk-MK" sz="2800" b="0" dirty="0"/>
              <a:t>Упатство кое се однесува на прашања во врска со животна средина во стандарди за производи</a:t>
            </a:r>
          </a:p>
          <a:p>
            <a:pPr>
              <a:spcBef>
                <a:spcPts val="0"/>
              </a:spcBef>
            </a:pPr>
            <a:r>
              <a:rPr lang="en-US" sz="2800" b="0" dirty="0"/>
              <a:t>Guide for addressing environmental issues in product standards</a:t>
            </a:r>
          </a:p>
          <a:p>
            <a:endParaRPr lang="mk-MK" sz="1600" dirty="0"/>
          </a:p>
          <a:p>
            <a:pPr algn="just"/>
            <a:r>
              <a:rPr lang="mk-MK" sz="3000" dirty="0"/>
              <a:t>- </a:t>
            </a:r>
            <a:r>
              <a:rPr lang="en-US" sz="3000" dirty="0"/>
              <a:t>The main impact of elevators and escalators on the environment concerns the (electrical) energy consumption during the use of these installations.</a:t>
            </a:r>
            <a:r>
              <a:rPr lang="mk-MK" sz="3000" dirty="0"/>
              <a:t> </a:t>
            </a:r>
            <a:r>
              <a:rPr lang="en-US" sz="3000" dirty="0"/>
              <a:t>The EN ISO 25745 series</a:t>
            </a:r>
            <a:r>
              <a:rPr lang="mk-MK" sz="3000" dirty="0"/>
              <a:t> </a:t>
            </a:r>
            <a:r>
              <a:rPr lang="en-US" sz="3000" dirty="0"/>
              <a:t>of standards provide both a global agreement and a common set of tools for improving the energy performance of these installations.</a:t>
            </a:r>
            <a:endParaRPr lang="mk-MK" sz="3000" dirty="0"/>
          </a:p>
          <a:p>
            <a:r>
              <a:rPr lang="mk-MK" sz="2800" dirty="0">
                <a:solidFill>
                  <a:srgbClr val="FF0000"/>
                </a:solidFill>
              </a:rPr>
              <a:t>МКС </a:t>
            </a:r>
            <a:r>
              <a:rPr lang="en-US" sz="2800" dirty="0">
                <a:solidFill>
                  <a:srgbClr val="FF0000"/>
                </a:solidFill>
              </a:rPr>
              <a:t>EN ISO 25745-1:2023 (IDT, EN ISO 25745-1:2023)</a:t>
            </a:r>
          </a:p>
          <a:p>
            <a:pPr>
              <a:spcBef>
                <a:spcPts val="0"/>
              </a:spcBef>
            </a:pPr>
            <a:r>
              <a:rPr lang="mk-MK" sz="2800" b="0" dirty="0"/>
              <a:t>Енергетски карактеристики на лифтови, ескалатори и подвижни ленти за луѓе - Дел 1: Енергетски мерења и верификација (</a:t>
            </a:r>
            <a:r>
              <a:rPr lang="en-US" sz="2800" b="0" dirty="0"/>
              <a:t>ISO 25745-1:2023)</a:t>
            </a:r>
          </a:p>
          <a:p>
            <a:pPr>
              <a:spcBef>
                <a:spcPts val="0"/>
              </a:spcBef>
            </a:pPr>
            <a:r>
              <a:rPr lang="en-US" sz="2800" b="0" dirty="0"/>
              <a:t>Energy performance of lifts, escalators and moving walks - Part 1: Energy measurement and verification (ISO 25745-1:2023)</a:t>
            </a:r>
          </a:p>
          <a:p>
            <a:r>
              <a:rPr lang="mk-MK" sz="2800" dirty="0">
                <a:solidFill>
                  <a:srgbClr val="FF0000"/>
                </a:solidFill>
              </a:rPr>
              <a:t>МКС </a:t>
            </a:r>
            <a:r>
              <a:rPr lang="en-US" sz="2800" dirty="0">
                <a:solidFill>
                  <a:srgbClr val="FF0000"/>
                </a:solidFill>
              </a:rPr>
              <a:t>EN ISO 25745-2:2015 (IDT, EN ISO 25745-2:2015)</a:t>
            </a:r>
          </a:p>
          <a:p>
            <a:pPr>
              <a:spcBef>
                <a:spcPts val="0"/>
              </a:spcBef>
            </a:pPr>
            <a:r>
              <a:rPr lang="mk-MK" sz="2800" b="0" dirty="0"/>
              <a:t>Енергетски перформанси за лифтови, ескалатори и подвижни ленти за луѓе – Дел 2: Енергетска пресметка и класификација за лифтови (елеватори)</a:t>
            </a:r>
          </a:p>
          <a:p>
            <a:pPr>
              <a:spcBef>
                <a:spcPts val="0"/>
              </a:spcBef>
            </a:pPr>
            <a:r>
              <a:rPr lang="en-US" sz="2800" b="0" dirty="0"/>
              <a:t>Energy performance of lifts, escalators and moving walks - Part 2: Energy calculation and classification for lifts (elevators) (ISO 25745-2:2015, Corrected version 2015-12-15)</a:t>
            </a:r>
          </a:p>
          <a:p>
            <a:r>
              <a:rPr lang="mk-MK" sz="2800" dirty="0">
                <a:solidFill>
                  <a:srgbClr val="FF0000"/>
                </a:solidFill>
              </a:rPr>
              <a:t>МКС </a:t>
            </a:r>
            <a:r>
              <a:rPr lang="en-US" sz="2800" dirty="0">
                <a:solidFill>
                  <a:srgbClr val="FF0000"/>
                </a:solidFill>
              </a:rPr>
              <a:t>EN ISO 25745-3:2015 (IDT, EN ISO 25745-3:2015)</a:t>
            </a:r>
          </a:p>
          <a:p>
            <a:pPr>
              <a:spcBef>
                <a:spcPts val="0"/>
              </a:spcBef>
            </a:pPr>
            <a:r>
              <a:rPr lang="mk-MK" sz="2800" b="0" dirty="0"/>
              <a:t>Енергетски перформанси на лифтови, ескалатори и подвижни ленти за луѓе – Дел 3: Енергетска пресметка и класификација за ескалатори и подвижни ленти за луѓе</a:t>
            </a:r>
          </a:p>
          <a:p>
            <a:pPr>
              <a:spcBef>
                <a:spcPts val="0"/>
              </a:spcBef>
            </a:pPr>
            <a:r>
              <a:rPr lang="en-US" sz="2800" b="0" dirty="0"/>
              <a:t>Energy performance of lifts, escalators and moving walks - Part 3: Energy calculation and classification of escalators and moving walks (ISO 25745-3:2015)</a:t>
            </a:r>
          </a:p>
        </p:txBody>
      </p:sp>
      <p:sp>
        <p:nvSpPr>
          <p:cNvPr id="4" name="Footer Placeholder 3">
            <a:extLst>
              <a:ext uri="{FF2B5EF4-FFF2-40B4-BE49-F238E27FC236}">
                <a16:creationId xmlns:a16="http://schemas.microsoft.com/office/drawing/2014/main" id="{35479F93-9DBB-D624-467F-B9C1F6FEA4C7}"/>
              </a:ext>
            </a:extLst>
          </p:cNvPr>
          <p:cNvSpPr>
            <a:spLocks noGrp="1"/>
          </p:cNvSpPr>
          <p:nvPr>
            <p:ph type="ftr" sz="quarter" idx="11"/>
          </p:nvPr>
        </p:nvSpPr>
        <p:spPr/>
        <p:txBody>
          <a:bodyPr/>
          <a:lstStyle/>
          <a:p>
            <a:endParaRPr lang="en-US"/>
          </a:p>
        </p:txBody>
      </p:sp>
      <p:sp>
        <p:nvSpPr>
          <p:cNvPr id="5" name="Title 1">
            <a:extLst>
              <a:ext uri="{FF2B5EF4-FFF2-40B4-BE49-F238E27FC236}">
                <a16:creationId xmlns:a16="http://schemas.microsoft.com/office/drawing/2014/main" id="{6FC5D5C4-54BE-0C3A-8265-154645729993}"/>
              </a:ext>
            </a:extLst>
          </p:cNvPr>
          <p:cNvSpPr txBox="1">
            <a:spLocks/>
          </p:cNvSpPr>
          <p:nvPr/>
        </p:nvSpPr>
        <p:spPr>
          <a:xfrm>
            <a:off x="611560" y="275427"/>
            <a:ext cx="7686700" cy="369332"/>
          </a:xfrm>
          <a:prstGeom prst="rect">
            <a:avLst/>
          </a:prstGeom>
          <a:solidFill>
            <a:schemeClr val="accent1"/>
          </a:solidFill>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r>
              <a:rPr lang="en-US" sz="1800"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sz="1800" dirty="0">
                <a:solidFill>
                  <a:schemeClr val="bg1"/>
                </a:solidFill>
                <a:effectLst>
                  <a:outerShdw blurRad="38100" dist="38100" dir="2700000" algn="tl">
                    <a:srgbClr val="000000">
                      <a:alpha val="43137"/>
                    </a:srgbClr>
                  </a:outerShdw>
                </a:effectLst>
              </a:rPr>
              <a:t>Lifts, escalators and moving walks</a:t>
            </a:r>
            <a:endParaRPr lang="en-US" altLang="en-US" sz="1400" dirty="0">
              <a:solidFill>
                <a:schemeClr val="bg1"/>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3037871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0E2C94B-90C8-9085-74DB-CDA6EFDD903A}"/>
              </a:ext>
            </a:extLst>
          </p:cNvPr>
          <p:cNvSpPr>
            <a:spLocks noGrp="1"/>
          </p:cNvSpPr>
          <p:nvPr>
            <p:ph type="ftr" sz="quarter" idx="11"/>
          </p:nvPr>
        </p:nvSpPr>
        <p:spPr/>
        <p:txBody>
          <a:bodyPr/>
          <a:lstStyle/>
          <a:p>
            <a:endParaRPr lang="en-US"/>
          </a:p>
        </p:txBody>
      </p:sp>
      <p:sp>
        <p:nvSpPr>
          <p:cNvPr id="4" name="TextBox 3">
            <a:extLst>
              <a:ext uri="{FF2B5EF4-FFF2-40B4-BE49-F238E27FC236}">
                <a16:creationId xmlns:a16="http://schemas.microsoft.com/office/drawing/2014/main" id="{592CE3AC-1038-1DB4-4444-A54E98B55E26}"/>
              </a:ext>
            </a:extLst>
          </p:cNvPr>
          <p:cNvSpPr txBox="1"/>
          <p:nvPr/>
        </p:nvSpPr>
        <p:spPr>
          <a:xfrm>
            <a:off x="587039" y="764704"/>
            <a:ext cx="7470676" cy="4124206"/>
          </a:xfrm>
          <a:prstGeom prst="rect">
            <a:avLst/>
          </a:prstGeom>
          <a:noFill/>
        </p:spPr>
        <p:txBody>
          <a:bodyPr wrap="square">
            <a:spAutoFit/>
          </a:bodyPr>
          <a:lstStyle/>
          <a:p>
            <a:r>
              <a:rPr lang="en-US" b="1" dirty="0"/>
              <a:t>National standard for </a:t>
            </a:r>
            <a:r>
              <a:rPr lang="en-US" sz="1800" b="1" dirty="0"/>
              <a:t>seismic conditions </a:t>
            </a:r>
            <a:endParaRPr lang="en-US" sz="1800" b="1" dirty="0">
              <a:solidFill>
                <a:srgbClr val="FF0000"/>
              </a:solidFill>
            </a:endParaRPr>
          </a:p>
          <a:p>
            <a:endParaRPr lang="en-US" sz="1600" dirty="0">
              <a:solidFill>
                <a:srgbClr val="FF0000"/>
              </a:solidFill>
            </a:endParaRPr>
          </a:p>
          <a:p>
            <a:r>
              <a:rPr lang="mk-MK" sz="1600" b="1" dirty="0">
                <a:solidFill>
                  <a:srgbClr val="FF0000"/>
                </a:solidFill>
              </a:rPr>
              <a:t>МКС </a:t>
            </a:r>
            <a:r>
              <a:rPr lang="en-US" sz="1600" b="1" dirty="0">
                <a:solidFill>
                  <a:srgbClr val="FF0000"/>
                </a:solidFill>
              </a:rPr>
              <a:t>EN 81-77:2022 </a:t>
            </a:r>
            <a:r>
              <a:rPr lang="en-US" sz="1400" b="1" dirty="0">
                <a:solidFill>
                  <a:srgbClr val="FF0000"/>
                </a:solidFill>
              </a:rPr>
              <a:t>(IDT, EN 81-77:2022)</a:t>
            </a:r>
          </a:p>
          <a:p>
            <a:r>
              <a:rPr lang="mk-MK" sz="1600" b="0" dirty="0"/>
              <a:t>Безбедносни правила за конструкција и монтажа на лифтови - Одредени примени на патничките и лифтовите за лица и стоки - Дел 77: Лифтови кои се предмет на сеизмички услови</a:t>
            </a:r>
          </a:p>
          <a:p>
            <a:r>
              <a:rPr lang="en-US" sz="1600" b="0" dirty="0"/>
              <a:t>Safety rules for the construction and installations of lifts - Particular applications for passenger and goods passenger lifts - Part 77: Lifts subject to seismic conditions </a:t>
            </a:r>
          </a:p>
          <a:p>
            <a:endParaRPr lang="en-US" dirty="0"/>
          </a:p>
          <a:p>
            <a:pPr algn="just"/>
            <a:r>
              <a:rPr lang="en-US" sz="1600" dirty="0"/>
              <a:t>This standard specifies the additional special provisions and safety rules for passenger and goods passenger lifts where these lifts are installed in buildings and constructions intended to withstand seismic events in </a:t>
            </a:r>
            <a:r>
              <a:rPr lang="en-US" sz="1600" b="1" dirty="0"/>
              <a:t>compliance with EN 1998-1:2004 (Eurocode 8), </a:t>
            </a:r>
            <a:r>
              <a:rPr lang="en-US" sz="1600" dirty="0"/>
              <a:t>during use, maintenance, inspection and emergency operation of lifts.</a:t>
            </a:r>
          </a:p>
          <a:p>
            <a:endParaRPr lang="en-US" sz="1800" b="0" dirty="0"/>
          </a:p>
        </p:txBody>
      </p:sp>
      <p:sp>
        <p:nvSpPr>
          <p:cNvPr id="5" name="Title 1">
            <a:extLst>
              <a:ext uri="{FF2B5EF4-FFF2-40B4-BE49-F238E27FC236}">
                <a16:creationId xmlns:a16="http://schemas.microsoft.com/office/drawing/2014/main" id="{EDB653BC-6043-CD70-67F3-DD78E8ABEB2D}"/>
              </a:ext>
            </a:extLst>
          </p:cNvPr>
          <p:cNvSpPr txBox="1">
            <a:spLocks/>
          </p:cNvSpPr>
          <p:nvPr/>
        </p:nvSpPr>
        <p:spPr>
          <a:xfrm>
            <a:off x="611560" y="275427"/>
            <a:ext cx="7686700" cy="369332"/>
          </a:xfrm>
          <a:prstGeom prst="rect">
            <a:avLst/>
          </a:prstGeom>
          <a:solidFill>
            <a:schemeClr val="accent1"/>
          </a:solidFill>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r>
              <a:rPr lang="en-US" sz="1800" dirty="0">
                <a:solidFill>
                  <a:schemeClr val="bg1"/>
                </a:solidFill>
                <a:effectLst>
                  <a:outerShdw blurRad="38100" dist="38100" dir="2700000" algn="tl">
                    <a:srgbClr val="000000">
                      <a:alpha val="43137"/>
                    </a:srgbClr>
                  </a:outerShdw>
                </a:effectLst>
                <a:latin typeface="+mn-lt"/>
                <a:ea typeface="+mn-ea"/>
                <a:cs typeface="+mn-cs"/>
              </a:rPr>
              <a:t>ISRSM TC 6</a:t>
            </a:r>
            <a:r>
              <a:rPr lang="ru-RU"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altLang="en-US" sz="1800" dirty="0">
                <a:solidFill>
                  <a:schemeClr val="bg1"/>
                </a:solidFill>
                <a:effectLst>
                  <a:outerShdw blurRad="38100" dist="38100" dir="2700000" algn="tl">
                    <a:srgbClr val="000000">
                      <a:alpha val="43137"/>
                    </a:srgbClr>
                  </a:outerShdw>
                </a:effectLst>
                <a:latin typeface="+mn-lt"/>
                <a:ea typeface="+mn-ea"/>
                <a:cs typeface="+mn-cs"/>
              </a:rPr>
              <a:t>- </a:t>
            </a:r>
            <a:r>
              <a:rPr lang="en-US" sz="1800" dirty="0">
                <a:solidFill>
                  <a:schemeClr val="bg1"/>
                </a:solidFill>
                <a:effectLst>
                  <a:outerShdw blurRad="38100" dist="38100" dir="2700000" algn="tl">
                    <a:srgbClr val="000000">
                      <a:alpha val="43137"/>
                    </a:srgbClr>
                  </a:outerShdw>
                </a:effectLst>
              </a:rPr>
              <a:t>Lifts, escalators and moving walks</a:t>
            </a:r>
            <a:endParaRPr lang="en-US" altLang="en-US" sz="1400" dirty="0">
              <a:solidFill>
                <a:schemeClr val="bg1"/>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p14="http://schemas.microsoft.com/office/powerpoint/2010/main" val="18904463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4">
      <a:dk1>
        <a:sysClr val="windowText" lastClr="000000"/>
      </a:dk1>
      <a:lt1>
        <a:sysClr val="window" lastClr="FFFFFF"/>
      </a:lt1>
      <a:dk2>
        <a:srgbClr val="4F271C"/>
      </a:dk2>
      <a:lt2>
        <a:srgbClr val="E7DEC9"/>
      </a:lt2>
      <a:accent1>
        <a:srgbClr val="00B0F0"/>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Oriel</Template>
  <TotalTime>2077</TotalTime>
  <Words>1364</Words>
  <Application>Microsoft Office PowerPoint</Application>
  <PresentationFormat>Приказ на екранот (4:3)</PresentationFormat>
  <Paragraphs>150</Paragraphs>
  <Slides>12</Slides>
  <Notes>1</Notes>
  <HiddenSlides>0</HiddenSlides>
  <MMClips>0</MMClips>
  <ScaleCrop>false</ScaleCrop>
  <HeadingPairs>
    <vt:vector size="6" baseType="variant">
      <vt:variant>
        <vt:lpstr>Употребени фонтови</vt:lpstr>
      </vt:variant>
      <vt:variant>
        <vt:i4>6</vt:i4>
      </vt:variant>
      <vt:variant>
        <vt:lpstr>Тема</vt:lpstr>
      </vt:variant>
      <vt:variant>
        <vt:i4>1</vt:i4>
      </vt:variant>
      <vt:variant>
        <vt:lpstr>Наслови на слајдови</vt:lpstr>
      </vt:variant>
      <vt:variant>
        <vt:i4>12</vt:i4>
      </vt:variant>
    </vt:vector>
  </HeadingPairs>
  <TitlesOfParts>
    <vt:vector size="19" baseType="lpstr">
      <vt:lpstr>Arial Rounded MT Bold</vt:lpstr>
      <vt:lpstr>Calibri</vt:lpstr>
      <vt:lpstr>Century Schoolbook</vt:lpstr>
      <vt:lpstr>Times New Roman</vt:lpstr>
      <vt:lpstr>Wingdings</vt:lpstr>
      <vt:lpstr>Wingdings 2</vt:lpstr>
      <vt:lpstr>Oriel</vt:lpstr>
      <vt:lpstr>Презентација на PowerPoint</vt:lpstr>
      <vt:lpstr>Презентација на PowerPoint</vt:lpstr>
      <vt:lpstr>ISRSM TC 6 - Lifts, escalators and moving walks</vt:lpstr>
      <vt:lpstr>ISRSM TC 6 - Lifts, escalators and moving walks</vt:lpstr>
      <vt:lpstr>ISRSM TC 6 - Lifts, escalators and moving walks</vt:lpstr>
      <vt:lpstr>ISRSM TC 6 - Lifts, escalators and moving walks</vt:lpstr>
      <vt:lpstr>ISRSM TC 6 - Lifts, escalators and moving walks</vt:lpstr>
      <vt:lpstr>Презентација на PowerPoint</vt:lpstr>
      <vt:lpstr>Презентација на PowerPoint</vt:lpstr>
      <vt:lpstr>Презентација на PowerPoint</vt:lpstr>
      <vt:lpstr>Презентација на PowerPoint</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Goran Sekovski</cp:lastModifiedBy>
  <cp:revision>69</cp:revision>
  <dcterms:created xsi:type="dcterms:W3CDTF">2019-05-20T11:27:36Z</dcterms:created>
  <dcterms:modified xsi:type="dcterms:W3CDTF">2023-09-23T17:14:40Z</dcterms:modified>
</cp:coreProperties>
</file>